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008" r:id="rId1"/>
  </p:sldMasterIdLst>
  <p:notesMasterIdLst>
    <p:notesMasterId r:id="rId23"/>
  </p:notesMasterIdLst>
  <p:sldIdLst>
    <p:sldId id="256" r:id="rId2"/>
    <p:sldId id="257" r:id="rId3"/>
    <p:sldId id="258" r:id="rId4"/>
    <p:sldId id="262" r:id="rId5"/>
    <p:sldId id="260" r:id="rId6"/>
    <p:sldId id="277" r:id="rId7"/>
    <p:sldId id="263" r:id="rId8"/>
    <p:sldId id="275" r:id="rId9"/>
    <p:sldId id="264" r:id="rId10"/>
    <p:sldId id="276" r:id="rId11"/>
    <p:sldId id="267" r:id="rId12"/>
    <p:sldId id="268" r:id="rId13"/>
    <p:sldId id="270" r:id="rId14"/>
    <p:sldId id="281" r:id="rId15"/>
    <p:sldId id="282" r:id="rId16"/>
    <p:sldId id="280" r:id="rId17"/>
    <p:sldId id="278" r:id="rId18"/>
    <p:sldId id="271" r:id="rId19"/>
    <p:sldId id="272" r:id="rId20"/>
    <p:sldId id="27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88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" initials="A" lastIdx="1" clrIdx="0">
    <p:extLst>
      <p:ext uri="{19B8F6BF-5375-455C-9EA6-DF929625EA0E}">
        <p15:presenceInfo xmlns:p15="http://schemas.microsoft.com/office/powerpoint/2012/main" xmlns="" userId="Al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3" autoAdjust="0"/>
    <p:restoredTop sz="73150" autoAdjust="0"/>
  </p:normalViewPr>
  <p:slideViewPr>
    <p:cSldViewPr snapToGrid="0">
      <p:cViewPr varScale="1">
        <p:scale>
          <a:sx n="56" d="100"/>
          <a:sy n="56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3BC47-DE88-4943-B492-59F068203B2D}" type="datetimeFigureOut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7A183-FE43-4616-AA89-CBEEC44ADC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61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7A183-FE43-4616-AA89-CBEEC44ADC4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88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400" dirty="0" err="1" smtClean="0"/>
                  <a:t>tv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dirty="0" err="1" smtClean="0"/>
                  <a:t>:the</a:t>
                </a:r>
                <a:r>
                  <a:rPr lang="en-US" altLang="zh-TW" sz="2400" dirty="0" smtClean="0"/>
                  <a:t> textual </a:t>
                </a:r>
                <a:r>
                  <a:rPr lang="en-US" altLang="zh-TW" sz="2400" dirty="0" err="1" smtClean="0"/>
                  <a:t>vector,ts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dirty="0" err="1" smtClean="0"/>
                  <a:t>:the</a:t>
                </a:r>
                <a:r>
                  <a:rPr lang="en-US" altLang="zh-TW" sz="2400" dirty="0" smtClean="0"/>
                  <a:t> posted timestamp</a:t>
                </a:r>
              </a:p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400" dirty="0" err="1" smtClean="0"/>
                  <a:t>w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dirty="0" smtClean="0"/>
                  <a:t> : the </a:t>
                </a:r>
                <a:r>
                  <a:rPr lang="en-US" altLang="zh-TW" sz="2400" dirty="0" err="1" smtClean="0"/>
                  <a:t>UserRank</a:t>
                </a:r>
                <a:r>
                  <a:rPr lang="en-US" altLang="zh-TW" sz="2400" dirty="0" smtClean="0"/>
                  <a:t> value of the tweet’s author</a:t>
                </a:r>
              </a:p>
              <a:p>
                <a:endParaRPr lang="en-US" altLang="zh-TW" dirty="0" smtClean="0"/>
              </a:p>
              <a:p>
                <a:pPr lvl="2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dirty="0" smtClean="0"/>
                  <a:t>ts1=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en-US" altLang="zh-TW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TW" i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i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US" altLang="zh-TW" b="0" smtClean="0">
                            <a:latin typeface="Cambria Math" panose="02040503050406030204" pitchFamily="18" charset="0"/>
                          </a:rPr>
                          <m:t>ts</m:t>
                        </m:r>
                        <m:r>
                          <m:rPr>
                            <m:nor/>
                          </m:rPr>
                          <a:rPr lang="en-US" altLang="zh-TW" baseline="-25000" dirty="0"/>
                          <m:t>i</m:t>
                        </m:r>
                      </m:e>
                    </m:nary>
                  </m:oMath>
                </a14:m>
                <a:r>
                  <a:rPr lang="en-US" altLang="zh-TW" dirty="0"/>
                  <a:t> is the sum of </a:t>
                </a:r>
                <a:r>
                  <a:rPr lang="en-US" altLang="zh-TW" dirty="0" smtClean="0"/>
                  <a:t>timestamps</a:t>
                </a:r>
              </a:p>
              <a:p>
                <a:pPr lvl="2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dirty="0" smtClean="0"/>
                  <a:t>ts2=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en-US" altLang="zh-TW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TW" i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i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US" altLang="zh-TW" b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ts</m:t>
                        </m:r>
                        <m:r>
                          <m:rPr>
                            <m:nor/>
                          </m:rPr>
                          <a:rPr lang="en-US" altLang="zh-TW" baseline="-25000" dirty="0"/>
                          <m:t>i</m:t>
                        </m:r>
                        <m:r>
                          <m:rPr>
                            <m:nor/>
                          </m:rPr>
                          <a:rPr lang="en-US" altLang="zh-TW" b="0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altLang="zh-TW" b="0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altLang="zh-TW" dirty="0"/>
                  <a:t> is the </a:t>
                </a:r>
                <a:r>
                  <a:rPr lang="en-US" altLang="zh-TW" dirty="0" smtClean="0"/>
                  <a:t>quadratic sum </a:t>
                </a:r>
                <a:r>
                  <a:rPr lang="en-US" altLang="zh-TW" dirty="0"/>
                  <a:t>of </a:t>
                </a:r>
                <a:r>
                  <a:rPr lang="en-US" altLang="zh-TW" dirty="0" smtClean="0"/>
                  <a:t>timestamps</a:t>
                </a:r>
              </a:p>
              <a:p>
                <a:pPr lvl="2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dirty="0" err="1" smtClean="0"/>
                  <a:t>ft_set</a:t>
                </a:r>
                <a:r>
                  <a:rPr lang="en-US" altLang="zh-TW" dirty="0" smtClean="0"/>
                  <a:t> is a focus tweet set of size m, consisting </a:t>
                </a:r>
                <a:r>
                  <a:rPr lang="en-US" altLang="zh-TW" dirty="0"/>
                  <a:t>of the closest m tweets to the cluster centroid </a:t>
                </a:r>
                <a:r>
                  <a:rPr lang="en-US" altLang="zh-TW" dirty="0" smtClean="0"/>
                  <a:t>(use cosine similarity as the distance metric)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400" dirty="0" err="1" smtClean="0"/>
                  <a:t>tv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dirty="0" err="1" smtClean="0"/>
                  <a:t>:the</a:t>
                </a:r>
                <a:r>
                  <a:rPr lang="en-US" altLang="zh-TW" sz="2400" dirty="0" smtClean="0"/>
                  <a:t> textual </a:t>
                </a:r>
                <a:r>
                  <a:rPr lang="en-US" altLang="zh-TW" sz="2400" dirty="0" err="1" smtClean="0"/>
                  <a:t>vector,ts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dirty="0" err="1" smtClean="0"/>
                  <a:t>:the</a:t>
                </a:r>
                <a:r>
                  <a:rPr lang="en-US" altLang="zh-TW" sz="2400" dirty="0" smtClean="0"/>
                  <a:t> posted timestamp</a:t>
                </a:r>
              </a:p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400" dirty="0" err="1" smtClean="0"/>
                  <a:t>w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dirty="0" smtClean="0"/>
                  <a:t> : the </a:t>
                </a:r>
                <a:r>
                  <a:rPr lang="en-US" altLang="zh-TW" sz="2400" dirty="0" err="1" smtClean="0"/>
                  <a:t>UserRank</a:t>
                </a:r>
                <a:r>
                  <a:rPr lang="en-US" altLang="zh-TW" sz="2400" dirty="0" smtClean="0"/>
                  <a:t> value of the tweet’s author</a:t>
                </a:r>
              </a:p>
              <a:p>
                <a:endParaRPr lang="en-US" altLang="zh-TW" dirty="0" smtClean="0"/>
              </a:p>
              <a:p>
                <a:pPr lvl="2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dirty="0" smtClean="0"/>
                  <a:t>ts1</a:t>
                </a:r>
                <a:r>
                  <a:rPr lang="en-US" altLang="zh-TW" dirty="0" smtClean="0"/>
                  <a:t>=</a:t>
                </a:r>
                <a:r>
                  <a:rPr lang="en-US" altLang="zh-TW" i="0">
                    <a:latin typeface="Cambria Math" panose="02040503050406030204" pitchFamily="18" charset="0"/>
                  </a:rPr>
                  <a:t>∑2_(i=1)^n</a:t>
                </a:r>
                <a:r>
                  <a:rPr lang="en-US" altLang="zh-TW" i="0" baseline="-25000" dirty="0">
                    <a:latin typeface="Cambria Math" panose="02040503050406030204" pitchFamily="18" charset="0"/>
                  </a:rPr>
                  <a:t>▒</a:t>
                </a:r>
                <a:r>
                  <a:rPr lang="en-US" altLang="zh-TW" b="0" i="0" baseline="-25000" smtClean="0">
                    <a:latin typeface="Cambria Math" panose="02040503050406030204" pitchFamily="18" charset="0"/>
                  </a:rPr>
                  <a:t>"</a:t>
                </a:r>
                <a:r>
                  <a:rPr lang="en-US" altLang="zh-TW" b="0" i="0" smtClean="0">
                    <a:latin typeface="Cambria Math" panose="02040503050406030204" pitchFamily="18" charset="0"/>
                  </a:rPr>
                  <a:t>ts</a:t>
                </a:r>
                <a:r>
                  <a:rPr lang="en-US" altLang="zh-TW" i="0" baseline="-25000" dirty="0"/>
                  <a:t>i</a:t>
                </a:r>
                <a:r>
                  <a:rPr lang="en-US" altLang="zh-TW" i="0" baseline="-25000" dirty="0">
                    <a:latin typeface="Cambria Math" panose="02040503050406030204" pitchFamily="18" charset="0"/>
                  </a:rPr>
                  <a:t>" </a:t>
                </a:r>
                <a:r>
                  <a:rPr lang="en-US" altLang="zh-TW" dirty="0"/>
                  <a:t> is the sum of </a:t>
                </a:r>
                <a:r>
                  <a:rPr lang="en-US" altLang="zh-TW" dirty="0" smtClean="0"/>
                  <a:t>timestamps</a:t>
                </a:r>
              </a:p>
              <a:p>
                <a:pPr lvl="2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dirty="0" smtClean="0"/>
                  <a:t>ts2=</a:t>
                </a:r>
                <a:r>
                  <a:rPr lang="en-US" altLang="zh-TW" i="0">
                    <a:latin typeface="Cambria Math" panose="02040503050406030204" pitchFamily="18" charset="0"/>
                  </a:rPr>
                  <a:t>∑2_(i=1)^n</a:t>
                </a:r>
                <a:r>
                  <a:rPr lang="en-US" altLang="zh-TW" i="0" smtClean="0">
                    <a:latin typeface="Cambria Math" panose="02040503050406030204" pitchFamily="18" charset="0"/>
                  </a:rPr>
                  <a:t>▒</a:t>
                </a:r>
                <a:r>
                  <a:rPr lang="en-US" altLang="zh-TW" i="0">
                    <a:latin typeface="Cambria Math" panose="02040503050406030204" pitchFamily="18" charset="0"/>
                  </a:rPr>
                  <a:t>〖</a:t>
                </a:r>
                <a:r>
                  <a:rPr lang="en-US" altLang="zh-TW" b="0" i="0" smtClean="0">
                    <a:latin typeface="Cambria Math" panose="02040503050406030204" pitchFamily="18" charset="0"/>
                  </a:rPr>
                  <a:t>"(</a:t>
                </a:r>
                <a:r>
                  <a:rPr lang="en-US" altLang="zh-TW" i="0">
                    <a:latin typeface="Cambria Math" panose="02040503050406030204" pitchFamily="18" charset="0"/>
                  </a:rPr>
                  <a:t>ts</a:t>
                </a:r>
                <a:r>
                  <a:rPr lang="en-US" altLang="zh-TW" i="0" baseline="-25000" dirty="0"/>
                  <a:t>i</a:t>
                </a:r>
                <a:r>
                  <a:rPr lang="en-US" altLang="zh-TW" b="0" i="0" smtClean="0">
                    <a:latin typeface="Cambria Math" panose="02040503050406030204" pitchFamily="18" charset="0"/>
                  </a:rPr>
                  <a:t>)</a:t>
                </a:r>
                <a:r>
                  <a:rPr lang="en-US" altLang="zh-TW" b="0" i="0" baseline="30000" smtClean="0">
                    <a:latin typeface="Cambria Math" panose="02040503050406030204" pitchFamily="18" charset="0"/>
                  </a:rPr>
                  <a:t>2" </a:t>
                </a:r>
                <a:r>
                  <a:rPr lang="en-US" altLang="zh-TW" i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zh-TW" i="0">
                    <a:latin typeface="Cambria Math" panose="02040503050406030204" pitchFamily="18" charset="0"/>
                  </a:rPr>
                  <a:t>〗</a:t>
                </a:r>
                <a:r>
                  <a:rPr lang="en-US" altLang="zh-TW" dirty="0"/>
                  <a:t> is the </a:t>
                </a:r>
                <a:r>
                  <a:rPr lang="en-US" altLang="zh-TW" dirty="0" smtClean="0"/>
                  <a:t>quadratic sum </a:t>
                </a:r>
                <a:r>
                  <a:rPr lang="en-US" altLang="zh-TW" dirty="0"/>
                  <a:t>of </a:t>
                </a:r>
                <a:r>
                  <a:rPr lang="en-US" altLang="zh-TW" dirty="0" smtClean="0"/>
                  <a:t>timestamps</a:t>
                </a:r>
              </a:p>
              <a:p>
                <a:pPr lvl="2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dirty="0" err="1" smtClean="0"/>
                  <a:t>ft_set</a:t>
                </a:r>
                <a:r>
                  <a:rPr lang="en-US" altLang="zh-TW" dirty="0" smtClean="0"/>
                  <a:t> is a focus tweet set of size m, consisting </a:t>
                </a:r>
                <a:r>
                  <a:rPr lang="en-US" altLang="zh-TW" dirty="0"/>
                  <a:t>of the closest m tweets to the cluster centroid </a:t>
                </a:r>
                <a:r>
                  <a:rPr lang="en-US" altLang="zh-TW" dirty="0" smtClean="0"/>
                  <a:t>(use cosine similarity as the distance metric)</a:t>
                </a:r>
              </a:p>
              <a:p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7A183-FE43-4616-AA89-CBEEC44ADC4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026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7A183-FE43-4616-AA89-CBEEC44ADC4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932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7A183-FE43-4616-AA89-CBEEC44ADC4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9753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7A183-FE43-4616-AA89-CBEEC44ADC46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7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0825" y="3573463"/>
            <a:ext cx="8642350" cy="7143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68313" y="3429000"/>
            <a:ext cx="1366837" cy="144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280400" y="6453188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5E747AB-EB20-403F-9984-3F8D4CF2313A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893175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8726488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8893175" y="2809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85" name="Group 13"/>
          <p:cNvGrpSpPr>
            <a:grpSpLocks/>
          </p:cNvGrpSpPr>
          <p:nvPr/>
        </p:nvGrpSpPr>
        <p:grpSpPr bwMode="auto">
          <a:xfrm rot="-10800000">
            <a:off x="85725" y="6465888"/>
            <a:ext cx="309563" cy="309562"/>
            <a:chOff x="113" y="4020"/>
            <a:chExt cx="195" cy="195"/>
          </a:xfrm>
        </p:grpSpPr>
        <p:sp>
          <p:nvSpPr>
            <p:cNvPr id="3086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756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312E2-A992-40F1-B494-C84A8ED6DCCA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5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D7A08A-E396-43B5-9611-B6163954A289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139634-751D-44A2-BFCA-35E274F81EF3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2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82235C-662F-470A-AC23-E0A7ECEF25BD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C30544-D41E-4AA2-83B5-6E5AD5CED033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DB879-6519-4DDB-94F6-A5D7FAD5B7E3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0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017904-A5F3-4ED4-BC7C-C995320D8807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8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700105-4650-4CBE-9ADE-94E9CC5773F3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5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81273-2FA9-46BC-92E1-13017697269A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65870-A168-4F34-87A9-6713467978BB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3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341438"/>
            <a:ext cx="8642350" cy="7143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68313" y="1196975"/>
            <a:ext cx="1366837" cy="144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8280400" y="6453188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9D1FDD0-8586-4545-ADB5-9269D6D88747}" type="datetime1">
              <a:rPr lang="en-US" altLang="zh-TW" smtClean="0"/>
              <a:t>8/20/2014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893175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8726488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893175" y="2809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 rot="-10800000">
            <a:off x="85725" y="6465888"/>
            <a:ext cx="309563" cy="309562"/>
            <a:chOff x="113" y="4020"/>
            <a:chExt cx="195" cy="195"/>
          </a:xfrm>
        </p:grpSpPr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764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33993"/>
        </a:buClr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04426" y="428752"/>
            <a:ext cx="7543800" cy="3566160"/>
          </a:xfrm>
        </p:spPr>
        <p:txBody>
          <a:bodyPr>
            <a:normAutofit/>
          </a:bodyPr>
          <a:lstStyle/>
          <a:p>
            <a:pPr algn="r"/>
            <a:r>
              <a:rPr lang="en-US" altLang="zh-TW" sz="3600" dirty="0" err="1"/>
              <a:t>Sumblr</a:t>
            </a:r>
            <a:r>
              <a:rPr lang="en-US" altLang="zh-TW" sz="3600" dirty="0"/>
              <a:t>: Continuous Summarization of Evolving Tweet Streams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29359" y="3920067"/>
            <a:ext cx="7018867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/>
              <a:t>Date</a:t>
            </a:r>
            <a:r>
              <a:rPr lang="zh-TW" altLang="en-US" sz="2000" dirty="0"/>
              <a:t>： </a:t>
            </a:r>
            <a:r>
              <a:rPr lang="en-US" altLang="zh-TW" sz="2000" dirty="0" smtClean="0"/>
              <a:t>2014/08/11</a:t>
            </a:r>
            <a:endParaRPr lang="en-US" altLang="zh-TW" sz="2000" dirty="0"/>
          </a:p>
          <a:p>
            <a:pPr algn="l"/>
            <a:r>
              <a:rPr lang="en-US" altLang="zh-TW" sz="2000" dirty="0"/>
              <a:t>Author </a:t>
            </a:r>
            <a:r>
              <a:rPr lang="zh-TW" altLang="en-US" sz="2000" dirty="0"/>
              <a:t>： </a:t>
            </a:r>
            <a:r>
              <a:rPr lang="en-US" altLang="zh-TW" sz="2000" dirty="0" err="1"/>
              <a:t>Lidan</a:t>
            </a:r>
            <a:r>
              <a:rPr lang="en-US" altLang="zh-TW" sz="2000" dirty="0"/>
              <a:t> </a:t>
            </a:r>
            <a:r>
              <a:rPr lang="en-US" altLang="zh-TW" sz="2000" dirty="0" err="1"/>
              <a:t>Shou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Zhenhua</a:t>
            </a:r>
            <a:r>
              <a:rPr lang="en-US" altLang="zh-TW" sz="2000" dirty="0"/>
              <a:t> Wang, </a:t>
            </a:r>
            <a:r>
              <a:rPr lang="en-US" altLang="zh-TW" sz="2000" dirty="0" err="1"/>
              <a:t>Ke</a:t>
            </a:r>
            <a:r>
              <a:rPr lang="en-US" altLang="zh-TW" sz="2000" dirty="0"/>
              <a:t> Chen, Gang Chen</a:t>
            </a:r>
          </a:p>
          <a:p>
            <a:pPr algn="l"/>
            <a:r>
              <a:rPr lang="en-US" altLang="zh-TW" sz="2000" dirty="0"/>
              <a:t>Source</a:t>
            </a:r>
            <a:r>
              <a:rPr lang="zh-TW" altLang="en-US" sz="2000" dirty="0"/>
              <a:t>： </a:t>
            </a:r>
            <a:r>
              <a:rPr lang="en-US" altLang="zh-TW" sz="2000" dirty="0"/>
              <a:t>SIGIR’13</a:t>
            </a:r>
          </a:p>
          <a:p>
            <a:pPr algn="l"/>
            <a:r>
              <a:rPr lang="en-US" altLang="zh-TW" sz="2000" dirty="0"/>
              <a:t>Advisor:  </a:t>
            </a:r>
            <a:r>
              <a:rPr lang="en-US" altLang="zh-TW" sz="2000" dirty="0" err="1"/>
              <a:t>Jia</a:t>
            </a:r>
            <a:r>
              <a:rPr lang="en-US" altLang="zh-TW" sz="2000" dirty="0"/>
              <a:t>-ling </a:t>
            </a:r>
            <a:r>
              <a:rPr lang="en-US" altLang="zh-TW" sz="2000" dirty="0" err="1"/>
              <a:t>Koh</a:t>
            </a:r>
            <a:endParaRPr lang="en-US" altLang="zh-TW" sz="2000" dirty="0"/>
          </a:p>
          <a:p>
            <a:pPr algn="l"/>
            <a:r>
              <a:rPr lang="en-US" altLang="zh-TW" sz="2000" dirty="0"/>
              <a:t>Speaker</a:t>
            </a:r>
            <a:r>
              <a:rPr lang="zh-TW" altLang="en-US" sz="2000" dirty="0"/>
              <a:t>： </a:t>
            </a:r>
            <a:r>
              <a:rPr lang="en-US" altLang="zh-TW" sz="2000" dirty="0" err="1"/>
              <a:t>Sz-Han,Wang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24253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Tweet Stream Clustering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+mj-lt"/>
              <a:buAutoNum type="arabicPeriod"/>
            </a:pPr>
            <a:r>
              <a:rPr lang="en-US" altLang="zh-TW" sz="2400" dirty="0" err="1" smtClean="0"/>
              <a:t>Intialization</a:t>
            </a:r>
            <a:endParaRPr lang="en-US" altLang="zh-TW" sz="2400" dirty="0" smtClean="0"/>
          </a:p>
          <a:p>
            <a:pPr marL="800100" lvl="2" indent="0">
              <a:buClr>
                <a:schemeClr val="tx2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altLang="zh-TW" sz="2000" dirty="0" smtClean="0"/>
              <a:t>Use a k-means </a:t>
            </a:r>
            <a:r>
              <a:rPr lang="en-US" altLang="zh-TW" sz="2000" dirty="0"/>
              <a:t>clustering algorithm to </a:t>
            </a:r>
            <a:r>
              <a:rPr lang="en-US" altLang="zh-TW" sz="2000" dirty="0" smtClean="0"/>
              <a:t>create the </a:t>
            </a:r>
            <a:r>
              <a:rPr lang="en-US" altLang="zh-TW" sz="2000" dirty="0"/>
              <a:t>initial </a:t>
            </a:r>
            <a:r>
              <a:rPr lang="en-US" altLang="zh-TW" sz="2000" dirty="0" smtClean="0"/>
              <a:t>clusters</a:t>
            </a:r>
          </a:p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+mj-lt"/>
              <a:buAutoNum type="arabicPeriod"/>
            </a:pPr>
            <a:r>
              <a:rPr lang="en-US" altLang="zh-TW" sz="2400" dirty="0" smtClean="0"/>
              <a:t>Incremental Clustering</a:t>
            </a:r>
          </a:p>
          <a:p>
            <a:pPr marL="761238" lvl="2" indent="-285750"/>
            <a:endParaRPr lang="en-US" altLang="zh-TW" sz="1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3776239" y="4569366"/>
            <a:ext cx="532436" cy="4051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</a:t>
            </a:r>
            <a:endParaRPr lang="zh-TW" altLang="en-US" dirty="0"/>
          </a:p>
        </p:txBody>
      </p:sp>
      <p:grpSp>
        <p:nvGrpSpPr>
          <p:cNvPr id="34" name="群組 33"/>
          <p:cNvGrpSpPr/>
          <p:nvPr/>
        </p:nvGrpSpPr>
        <p:grpSpPr>
          <a:xfrm>
            <a:off x="514046" y="2974694"/>
            <a:ext cx="2067108" cy="1076445"/>
            <a:chOff x="514046" y="2974694"/>
            <a:chExt cx="2067108" cy="1076445"/>
          </a:xfrm>
        </p:grpSpPr>
        <p:grpSp>
          <p:nvGrpSpPr>
            <p:cNvPr id="12" name="群組 11"/>
            <p:cNvGrpSpPr/>
            <p:nvPr/>
          </p:nvGrpSpPr>
          <p:grpSpPr>
            <a:xfrm>
              <a:off x="856528" y="2974694"/>
              <a:ext cx="1724626" cy="1076445"/>
              <a:chOff x="856528" y="2974694"/>
              <a:chExt cx="1724626" cy="1076445"/>
            </a:xfrm>
          </p:grpSpPr>
          <p:sp>
            <p:nvSpPr>
              <p:cNvPr id="8" name="橢圓 7"/>
              <p:cNvSpPr/>
              <p:nvPr/>
            </p:nvSpPr>
            <p:spPr>
              <a:xfrm>
                <a:off x="1377387" y="3355467"/>
                <a:ext cx="601884" cy="61345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c1</a:t>
                </a:r>
                <a:endParaRPr lang="zh-TW" altLang="en-US" dirty="0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856528" y="2974694"/>
                <a:ext cx="1724626" cy="107644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t1, t2, t3, t4, t5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文字方塊 27"/>
            <p:cNvSpPr txBox="1"/>
            <p:nvPr/>
          </p:nvSpPr>
          <p:spPr>
            <a:xfrm>
              <a:off x="514046" y="3418819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TVC(1)</a:t>
              </a:r>
              <a:endParaRPr lang="zh-TW" altLang="en-US" dirty="0"/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1979271" y="4485979"/>
            <a:ext cx="1796968" cy="415657"/>
            <a:chOff x="1979271" y="4485979"/>
            <a:chExt cx="1796968" cy="415657"/>
          </a:xfrm>
        </p:grpSpPr>
        <p:cxnSp>
          <p:nvCxnSpPr>
            <p:cNvPr id="23" name="直線接點 22"/>
            <p:cNvCxnSpPr>
              <a:stCxn id="7" idx="1"/>
            </p:cNvCxnSpPr>
            <p:nvPr/>
          </p:nvCxnSpPr>
          <p:spPr>
            <a:xfrm flipH="1">
              <a:off x="1979271" y="4771923"/>
              <a:ext cx="1796968" cy="1297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字方塊 28"/>
            <p:cNvSpPr txBox="1"/>
            <p:nvPr/>
          </p:nvSpPr>
          <p:spPr>
            <a:xfrm>
              <a:off x="2135807" y="4485979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Sim</a:t>
              </a:r>
              <a:r>
                <a:rPr lang="en-US" altLang="zh-TW" dirty="0" smtClean="0"/>
                <a:t>(c2,t)</a:t>
              </a:r>
              <a:endParaRPr lang="zh-TW" altLang="en-US" dirty="0"/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1979271" y="4771923"/>
            <a:ext cx="1796968" cy="1410848"/>
            <a:chOff x="1979271" y="4771923"/>
            <a:chExt cx="1796968" cy="1410848"/>
          </a:xfrm>
        </p:grpSpPr>
        <p:cxnSp>
          <p:nvCxnSpPr>
            <p:cNvPr id="25" name="直線接點 24"/>
            <p:cNvCxnSpPr>
              <a:stCxn id="7" idx="1"/>
              <a:endCxn id="17" idx="6"/>
            </p:cNvCxnSpPr>
            <p:nvPr/>
          </p:nvCxnSpPr>
          <p:spPr>
            <a:xfrm flipH="1">
              <a:off x="1979271" y="4771923"/>
              <a:ext cx="1796968" cy="14108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字方塊 29"/>
            <p:cNvSpPr txBox="1"/>
            <p:nvPr/>
          </p:nvSpPr>
          <p:spPr>
            <a:xfrm>
              <a:off x="2595901" y="559532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Sim</a:t>
              </a:r>
              <a:r>
                <a:rPr lang="en-US" altLang="zh-TW" dirty="0" smtClean="0"/>
                <a:t>(c3,t)</a:t>
              </a:r>
              <a:endParaRPr lang="zh-TW" altLang="en-US" dirty="0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476942" y="4233701"/>
            <a:ext cx="2104212" cy="1076445"/>
            <a:chOff x="476942" y="4233701"/>
            <a:chExt cx="2104212" cy="1076445"/>
          </a:xfrm>
        </p:grpSpPr>
        <p:grpSp>
          <p:nvGrpSpPr>
            <p:cNvPr id="13" name="群組 12"/>
            <p:cNvGrpSpPr/>
            <p:nvPr/>
          </p:nvGrpSpPr>
          <p:grpSpPr>
            <a:xfrm>
              <a:off x="856528" y="4233701"/>
              <a:ext cx="1724626" cy="1076445"/>
              <a:chOff x="856528" y="2974694"/>
              <a:chExt cx="1724626" cy="1076445"/>
            </a:xfrm>
          </p:grpSpPr>
          <p:sp>
            <p:nvSpPr>
              <p:cNvPr id="14" name="橢圓 13"/>
              <p:cNvSpPr/>
              <p:nvPr/>
            </p:nvSpPr>
            <p:spPr>
              <a:xfrm>
                <a:off x="1377387" y="3355467"/>
                <a:ext cx="601884" cy="61345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c2</a:t>
                </a:r>
                <a:endParaRPr lang="zh-TW" altLang="en-US" dirty="0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856528" y="2974694"/>
                <a:ext cx="1724626" cy="107644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t6, t7, t8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文字方塊 30"/>
            <p:cNvSpPr txBox="1"/>
            <p:nvPr/>
          </p:nvSpPr>
          <p:spPr>
            <a:xfrm>
              <a:off x="476942" y="4652113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TVC(2)</a:t>
              </a:r>
              <a:endParaRPr lang="zh-TW" altLang="en-US" dirty="0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476942" y="5495268"/>
            <a:ext cx="2104212" cy="1076445"/>
            <a:chOff x="476942" y="5495268"/>
            <a:chExt cx="2104212" cy="1076445"/>
          </a:xfrm>
        </p:grpSpPr>
        <p:grpSp>
          <p:nvGrpSpPr>
            <p:cNvPr id="16" name="群組 15"/>
            <p:cNvGrpSpPr/>
            <p:nvPr/>
          </p:nvGrpSpPr>
          <p:grpSpPr>
            <a:xfrm>
              <a:off x="856528" y="5495268"/>
              <a:ext cx="1724626" cy="1076445"/>
              <a:chOff x="856528" y="2974694"/>
              <a:chExt cx="1724626" cy="1076445"/>
            </a:xfrm>
          </p:grpSpPr>
          <p:sp>
            <p:nvSpPr>
              <p:cNvPr id="17" name="橢圓 16"/>
              <p:cNvSpPr/>
              <p:nvPr/>
            </p:nvSpPr>
            <p:spPr>
              <a:xfrm>
                <a:off x="1377387" y="3355467"/>
                <a:ext cx="601884" cy="61345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c3</a:t>
                </a:r>
                <a:endParaRPr lang="zh-TW" altLang="en-US" dirty="0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856528" y="2974694"/>
                <a:ext cx="1724626" cy="107644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t9, t10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文字方塊 31"/>
            <p:cNvSpPr txBox="1"/>
            <p:nvPr/>
          </p:nvSpPr>
          <p:spPr>
            <a:xfrm>
              <a:off x="476942" y="5885407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TVC(3)</a:t>
              </a:r>
              <a:endParaRPr lang="zh-TW" altLang="en-US" dirty="0"/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1979271" y="3662197"/>
            <a:ext cx="1796968" cy="1109726"/>
            <a:chOff x="1979271" y="3662197"/>
            <a:chExt cx="1796968" cy="1109726"/>
          </a:xfrm>
        </p:grpSpPr>
        <p:cxnSp>
          <p:nvCxnSpPr>
            <p:cNvPr id="22" name="直線接點 21"/>
            <p:cNvCxnSpPr>
              <a:stCxn id="7" idx="1"/>
              <a:endCxn id="8" idx="6"/>
            </p:cNvCxnSpPr>
            <p:nvPr/>
          </p:nvCxnSpPr>
          <p:spPr>
            <a:xfrm flipH="1" flipV="1">
              <a:off x="1979271" y="3662197"/>
              <a:ext cx="1796968" cy="1109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字方塊 32"/>
            <p:cNvSpPr txBox="1"/>
            <p:nvPr/>
          </p:nvSpPr>
          <p:spPr>
            <a:xfrm>
              <a:off x="2643506" y="3805842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Sim</a:t>
              </a:r>
              <a:r>
                <a:rPr lang="en-US" altLang="zh-TW" dirty="0" smtClean="0"/>
                <a:t>(c1,t)</a:t>
              </a:r>
              <a:endParaRPr lang="zh-TW" altLang="en-US" dirty="0"/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2643506" y="3438247"/>
            <a:ext cx="1107996" cy="776937"/>
            <a:chOff x="2643506" y="3438247"/>
            <a:chExt cx="1107996" cy="776937"/>
          </a:xfrm>
        </p:grpSpPr>
        <p:sp>
          <p:nvSpPr>
            <p:cNvPr id="41" name="圓角矩形 40"/>
            <p:cNvSpPr/>
            <p:nvPr/>
          </p:nvSpPr>
          <p:spPr>
            <a:xfrm>
              <a:off x="2643506" y="3752882"/>
              <a:ext cx="1107996" cy="462302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2651814" y="3438247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accent2"/>
                  </a:solidFill>
                </a:rPr>
                <a:t>Max</a:t>
              </a:r>
              <a:endParaRPr lang="zh-TW" altLang="en-US" dirty="0">
                <a:solidFill>
                  <a:schemeClr val="accent2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3878584" y="2863720"/>
                <a:ext cx="5265416" cy="9031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MBS(Minimum Bounding Similarity)=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zh-TW" altLang="el-GR" dirty="0">
                        <a:latin typeface="Cambria Math" panose="02040503050406030204" pitchFamily="18" charset="0"/>
                      </a:rPr>
                      <m:t>β</m:t>
                    </m:r>
                    <m:r>
                      <a:rPr lang="zh-TW" altLang="en-US" dirty="0">
                        <a:latin typeface="Cambria Math" panose="02040503050406030204" pitchFamily="18" charset="0"/>
                      </a:rPr>
                      <m:t>∙</m:t>
                    </m:r>
                    <m:bar>
                      <m:barPr>
                        <m:pos m:val="top"/>
                        <m:ctrlPr>
                          <a:rPr lang="en-US" altLang="zh-TW" i="1" dirty="0">
                            <a:latin typeface="Cambria Math"/>
                          </a:rPr>
                        </m:ctrlPr>
                      </m:barPr>
                      <m:e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</a:rPr>
                          <m:t>Sim</m:t>
                        </m:r>
                        <m:d>
                          <m:dPr>
                            <m:ctrlPr>
                              <a:rPr lang="en-US" altLang="zh-TW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en-US" altLang="zh-TW" b="0" i="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dirty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zh-TW" dirty="0" err="1">
                                <a:latin typeface="Cambria Math" panose="02040503050406030204" pitchFamily="18" charset="0"/>
                              </a:rPr>
                              <m:t>ti</m:t>
                            </m:r>
                          </m:e>
                        </m:d>
                      </m:e>
                    </m:ba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TW" i="1" dirty="0">
                            <a:latin typeface="Cambria Math"/>
                          </a:rPr>
                        </m:ctrlPr>
                      </m:barPr>
                      <m:e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</a:rPr>
                          <m:t>Sim</m:t>
                        </m:r>
                        <m:d>
                          <m:dPr>
                            <m:ctrlPr>
                              <a:rPr lang="en-US" altLang="zh-TW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en-US" altLang="zh-TW" dirty="0">
                                <a:latin typeface="Cambria Math" panose="02040503050406030204" pitchFamily="18" charset="0"/>
                              </a:rPr>
                              <m:t>1, </m:t>
                            </m:r>
                            <m:r>
                              <m:rPr>
                                <m:sty m:val="p"/>
                              </m:rPr>
                              <a:rPr lang="en-US" altLang="zh-TW" dirty="0" err="1">
                                <a:latin typeface="Cambria Math" panose="02040503050406030204" pitchFamily="18" charset="0"/>
                              </a:rPr>
                              <m:t>ti</m:t>
                            </m:r>
                          </m:e>
                        </m:d>
                      </m:e>
                    </m:bar>
                  </m:oMath>
                </a14:m>
                <a:r>
                  <a:rPr lang="en-US" altLang="zh-TW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TW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f>
                          <m:f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TW" dirty="0"/>
                              <m:t>tv</m:t>
                            </m:r>
                            <m:r>
                              <m:rPr>
                                <m:nor/>
                              </m:rPr>
                              <a:rPr lang="en-US" altLang="zh-TW" baseline="-25000" dirty="0"/>
                              <m:t>i</m:t>
                            </m:r>
                            <m:r>
                              <a:rPr lang="en-US" altLang="zh-TW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altLang="zh-TW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altLang="zh-TW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>
                                <a:latin typeface="Cambria Math" panose="02040503050406030204" pitchFamily="18" charset="0"/>
                              </a:rPr>
                              <m:t>||</m:t>
                            </m:r>
                            <m:r>
                              <m:rPr>
                                <m:nor/>
                              </m:rPr>
                              <a:rPr lang="en-US" altLang="zh-TW" dirty="0"/>
                              <m:t>tv</m:t>
                            </m:r>
                            <m:r>
                              <m:rPr>
                                <m:nor/>
                              </m:rPr>
                              <a:rPr lang="en-US" altLang="zh-TW" baseline="-25000" dirty="0"/>
                              <m:t>i</m:t>
                            </m:r>
                            <m:r>
                              <a:rPr lang="en-US" altLang="zh-TW">
                                <a:latin typeface="Cambria Math" panose="02040503050406030204" pitchFamily="18" charset="0"/>
                              </a:rPr>
                              <m:t>||</m:t>
                            </m:r>
                            <m:r>
                              <a:rPr lang="en-US" altLang="zh-TW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||</m:t>
                            </m:r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1||</m:t>
                            </m:r>
                          </m:den>
                        </m:f>
                      </m:e>
                    </m:nary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wsum</m:t>
                        </m:r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sum</m:t>
                        </m:r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v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∙||</m:t>
                        </m:r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wsum</m:t>
                        </m:r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nor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||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584" y="2863720"/>
                <a:ext cx="5265416" cy="903132"/>
              </a:xfrm>
              <a:prstGeom prst="rect">
                <a:avLst/>
              </a:prstGeom>
              <a:blipFill rotWithShape="0">
                <a:blip r:embed="rId3"/>
                <a:stretch>
                  <a:fillRect l="-9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3958838" y="4109817"/>
            <a:ext cx="44807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78408" lvl="2" indent="-285750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TW" dirty="0" err="1" smtClean="0"/>
              <a:t>MaxSim</a:t>
            </a:r>
            <a:r>
              <a:rPr lang="en-US" altLang="zh-TW" dirty="0" smtClean="0"/>
              <a:t>(c1, </a:t>
            </a:r>
            <a:r>
              <a:rPr lang="en-US" altLang="zh-TW" dirty="0"/>
              <a:t>t) &lt;</a:t>
            </a:r>
            <a:r>
              <a:rPr lang="zh-TW" altLang="en-US" dirty="0"/>
              <a:t> </a:t>
            </a:r>
            <a:r>
              <a:rPr lang="en-US" altLang="zh-TW" dirty="0" smtClean="0"/>
              <a:t>MBS</a:t>
            </a:r>
          </a:p>
          <a:p>
            <a:pPr marL="692658" lvl="2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dirty="0"/>
              <a:t>	</a:t>
            </a:r>
            <a:r>
              <a:rPr lang="zh-TW" altLang="en-US" dirty="0" smtClean="0"/>
              <a:t>→ </a:t>
            </a:r>
            <a:r>
              <a:rPr lang="en-US" altLang="zh-TW" dirty="0"/>
              <a:t>t is upgraded to a new cluster</a:t>
            </a:r>
          </a:p>
          <a:p>
            <a:pPr marL="978408" lvl="2" indent="-285750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TW" dirty="0" err="1" smtClean="0"/>
              <a:t>MaxSim</a:t>
            </a:r>
            <a:r>
              <a:rPr lang="en-US" altLang="zh-TW" dirty="0" smtClean="0"/>
              <a:t>(c1, </a:t>
            </a:r>
            <a:r>
              <a:rPr lang="en-US" altLang="zh-TW" dirty="0"/>
              <a:t>t)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/>
              <a:t>MBS </a:t>
            </a:r>
            <a:endParaRPr lang="en-US" altLang="zh-TW" dirty="0" smtClean="0"/>
          </a:p>
          <a:p>
            <a:pPr marL="692658" lvl="2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dirty="0"/>
              <a:t>	</a:t>
            </a:r>
            <a:r>
              <a:rPr lang="zh-TW" altLang="en-US" dirty="0" smtClean="0"/>
              <a:t>→</a:t>
            </a:r>
            <a:r>
              <a:rPr lang="en-US" altLang="zh-TW" dirty="0" smtClean="0"/>
              <a:t> </a:t>
            </a:r>
            <a:r>
              <a:rPr lang="en-US" altLang="zh-TW" dirty="0"/>
              <a:t>t is added to its closest cluster</a:t>
            </a:r>
          </a:p>
        </p:txBody>
      </p:sp>
    </p:spTree>
    <p:extLst>
      <p:ext uri="{BB962C8B-B14F-4D97-AF65-F5344CB8AC3E}">
        <p14:creationId xmlns:p14="http://schemas.microsoft.com/office/powerpoint/2010/main" val="376220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Tweet Stream Clustering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3"/>
            </a:pPr>
            <a:r>
              <a:rPr lang="en-US" altLang="zh-TW" sz="2400" dirty="0" smtClean="0"/>
              <a:t>Restrict </a:t>
            </a:r>
            <a:r>
              <a:rPr lang="en-US" altLang="zh-TW" sz="2400" dirty="0"/>
              <a:t>the number of active </a:t>
            </a:r>
            <a:r>
              <a:rPr lang="en-US" altLang="zh-TW" sz="2400" dirty="0" smtClean="0"/>
              <a:t>clusters</a:t>
            </a:r>
          </a:p>
          <a:p>
            <a:pPr marL="914400" lvl="1" indent="-514350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+mj-lt"/>
              <a:buAutoNum type="arabicParenR"/>
            </a:pPr>
            <a:r>
              <a:rPr lang="en-US" altLang="zh-TW" sz="2000" dirty="0" smtClean="0"/>
              <a:t>Deleting Outdated Clusters </a:t>
            </a:r>
            <a:r>
              <a:rPr lang="en-US" altLang="zh-TW" sz="2000" dirty="0"/>
              <a:t>-  periodical </a:t>
            </a:r>
            <a:r>
              <a:rPr lang="en-US" altLang="zh-TW" sz="2000" dirty="0" smtClean="0"/>
              <a:t>examination</a:t>
            </a:r>
          </a:p>
          <a:p>
            <a:pPr marL="1314450" lvl="2" indent="-514350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1800" dirty="0" err="1" smtClean="0"/>
              <a:t>Avg</a:t>
            </a:r>
            <a:r>
              <a:rPr lang="en-US" altLang="zh-TW" sz="1800" baseline="-25000" dirty="0" err="1" smtClean="0"/>
              <a:t>p</a:t>
            </a:r>
            <a:r>
              <a:rPr lang="en-US" altLang="zh-TW" sz="1800" dirty="0" smtClean="0"/>
              <a:t> &gt; threshold </a:t>
            </a:r>
            <a:r>
              <a:rPr lang="zh-TW" altLang="en-US" sz="1800" dirty="0" smtClean="0"/>
              <a:t>→</a:t>
            </a:r>
            <a:r>
              <a:rPr lang="en-US" altLang="zh-TW" sz="1800" dirty="0" smtClean="0"/>
              <a:t> remove the cluster</a:t>
            </a:r>
          </a:p>
          <a:p>
            <a:pPr marL="914400" lvl="1" indent="-514350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+mj-lt"/>
              <a:buAutoNum type="arabicParenR" startAt="2"/>
            </a:pPr>
            <a:r>
              <a:rPr lang="en-US" altLang="zh-TW" sz="2000" dirty="0" smtClean="0"/>
              <a:t>Merging </a:t>
            </a:r>
            <a:r>
              <a:rPr lang="en-US" altLang="zh-TW" sz="2000" dirty="0"/>
              <a:t>Clusters - memory limit is </a:t>
            </a:r>
            <a:r>
              <a:rPr lang="en-US" altLang="zh-TW" sz="2000" dirty="0" smtClean="0"/>
              <a:t>reached</a:t>
            </a:r>
          </a:p>
          <a:p>
            <a:pPr marL="1314450" lvl="2" indent="-514350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1800" dirty="0" smtClean="0"/>
              <a:t>Merging process continues </a:t>
            </a:r>
            <a:r>
              <a:rPr lang="en-US" altLang="zh-TW" sz="1800" dirty="0"/>
              <a:t>until there are only mc percentage of the original clusters </a:t>
            </a:r>
            <a:r>
              <a:rPr lang="en-US" altLang="zh-TW" sz="1800" dirty="0" smtClean="0"/>
              <a:t>left</a:t>
            </a:r>
          </a:p>
          <a:p>
            <a:pPr marL="932688" lvl="2" indent="-457200"/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121399" y="2397926"/>
            <a:ext cx="2387192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threshold=3 days, p=10 </a:t>
            </a:r>
            <a:endParaRPr lang="zh-TW" altLang="en-US" sz="1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603435"/>
              </p:ext>
            </p:extLst>
          </p:nvPr>
        </p:nvGraphicFramePr>
        <p:xfrm>
          <a:off x="5070740" y="3920549"/>
          <a:ext cx="2455011" cy="2346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55011"/>
              </a:tblGrid>
              <a:tr h="317896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cluster pairs distance</a:t>
                      </a:r>
                      <a:endParaRPr lang="zh-TW" altLang="en-US" sz="1600" dirty="0"/>
                    </a:p>
                  </a:txBody>
                  <a:tcPr/>
                </a:tc>
              </a:tr>
              <a:tr h="294449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(c1,c2)</a:t>
                      </a:r>
                      <a:endParaRPr lang="zh-TW" altLang="en-US" sz="1600" dirty="0"/>
                    </a:p>
                  </a:txBody>
                  <a:tcPr/>
                </a:tc>
              </a:tr>
              <a:tr h="321479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(c2,c4)</a:t>
                      </a:r>
                      <a:endParaRPr lang="zh-TW" altLang="en-US" sz="1600" dirty="0"/>
                    </a:p>
                  </a:txBody>
                  <a:tcPr/>
                </a:tc>
              </a:tr>
              <a:tr h="288123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(c1,c4)</a:t>
                      </a:r>
                      <a:endParaRPr lang="zh-TW" altLang="en-US" sz="1600" dirty="0"/>
                    </a:p>
                  </a:txBody>
                  <a:tcPr/>
                </a:tc>
              </a:tr>
              <a:tr h="306526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(c5,c7)</a:t>
                      </a:r>
                      <a:endParaRPr lang="zh-TW" altLang="en-US" sz="1600" dirty="0"/>
                    </a:p>
                  </a:txBody>
                  <a:tcPr/>
                </a:tc>
              </a:tr>
              <a:tr h="290424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(c4,c5)</a:t>
                      </a:r>
                      <a:endParaRPr lang="zh-TW" altLang="en-US" sz="1600" dirty="0"/>
                    </a:p>
                  </a:txBody>
                  <a:tcPr/>
                </a:tc>
              </a:tr>
              <a:tr h="257642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……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315247" y="3399433"/>
            <a:ext cx="4475905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Suppose mc=0.7, Remove:10*(1-0.7)=3 cluster</a:t>
            </a:r>
            <a:endParaRPr lang="zh-TW" altLang="en-US" sz="16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33" y="4118868"/>
            <a:ext cx="4201111" cy="2067213"/>
          </a:xfrm>
          <a:prstGeom prst="rect">
            <a:avLst/>
          </a:prstGeom>
        </p:spPr>
      </p:pic>
      <p:grpSp>
        <p:nvGrpSpPr>
          <p:cNvPr id="12" name="群組 11"/>
          <p:cNvGrpSpPr/>
          <p:nvPr/>
        </p:nvGrpSpPr>
        <p:grpSpPr>
          <a:xfrm>
            <a:off x="1605029" y="4156359"/>
            <a:ext cx="1337095" cy="643541"/>
            <a:chOff x="1605029" y="3995490"/>
            <a:chExt cx="1337095" cy="643541"/>
          </a:xfrm>
        </p:grpSpPr>
        <p:sp>
          <p:nvSpPr>
            <p:cNvPr id="10" name="圓角矩形 9"/>
            <p:cNvSpPr/>
            <p:nvPr/>
          </p:nvSpPr>
          <p:spPr>
            <a:xfrm rot="845769">
              <a:off x="1605029" y="4293822"/>
              <a:ext cx="1337095" cy="345209"/>
            </a:xfrm>
            <a:prstGeom prst="roundRect">
              <a:avLst/>
            </a:prstGeom>
            <a:noFill/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1992703" y="3995490"/>
              <a:ext cx="8130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6">
                      <a:lumMod val="75000"/>
                    </a:schemeClr>
                  </a:solidFill>
                </a:rPr>
                <a:t>{c1,c2}</a:t>
              </a:r>
              <a:endParaRPr lang="zh-TW" altLang="en-US" sz="1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1500996" y="4257963"/>
            <a:ext cx="1463035" cy="1225404"/>
            <a:chOff x="1500996" y="4097094"/>
            <a:chExt cx="1463035" cy="1225404"/>
          </a:xfrm>
        </p:grpSpPr>
        <p:sp>
          <p:nvSpPr>
            <p:cNvPr id="13" name="圓角矩形 12"/>
            <p:cNvSpPr/>
            <p:nvPr/>
          </p:nvSpPr>
          <p:spPr>
            <a:xfrm>
              <a:off x="1500996" y="4097094"/>
              <a:ext cx="1463035" cy="1225404"/>
            </a:xfrm>
            <a:prstGeom prst="round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556225" y="4701542"/>
              <a:ext cx="10871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3">
                      <a:lumMod val="75000"/>
                    </a:schemeClr>
                  </a:solidFill>
                </a:rPr>
                <a:t>{c1,c2,c4}</a:t>
              </a:r>
              <a:endParaRPr lang="zh-TW" altLang="en-US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2871298" y="5212614"/>
            <a:ext cx="1035352" cy="886660"/>
            <a:chOff x="2871298" y="5051745"/>
            <a:chExt cx="1035352" cy="886660"/>
          </a:xfrm>
        </p:grpSpPr>
        <p:sp>
          <p:nvSpPr>
            <p:cNvPr id="16" name="圓角矩形 15"/>
            <p:cNvSpPr/>
            <p:nvPr/>
          </p:nvSpPr>
          <p:spPr>
            <a:xfrm rot="1278377">
              <a:off x="2871298" y="5051745"/>
              <a:ext cx="294949" cy="8866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3093607" y="5405975"/>
              <a:ext cx="8130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tx2">
                      <a:lumMod val="75000"/>
                    </a:schemeClr>
                  </a:solidFill>
                </a:rPr>
                <a:t>{c5,c7}</a:t>
              </a:r>
              <a:endParaRPr lang="zh-TW" altLang="en-US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457200" y="3789458"/>
            <a:ext cx="4442242" cy="33855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Before Merging:c1,c2,c3,c4,c5,c6,c7,c8,c9,c10</a:t>
            </a:r>
            <a:endParaRPr lang="zh-TW" altLang="en-US" sz="16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57200" y="6206130"/>
            <a:ext cx="4548040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After Merging:{c1,c2,c4},c3,{c5,c7},c6,c8,c9,c10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58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High-level Summarization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400" dirty="0"/>
              <a:t>Online summaries 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 smtClean="0"/>
              <a:t>Retrieved </a:t>
            </a:r>
            <a:r>
              <a:rPr lang="en-US" altLang="zh-TW" sz="2000" dirty="0"/>
              <a:t>directly from the current clusters maintained in the memory</a:t>
            </a:r>
            <a:endParaRPr lang="en-US" altLang="zh-TW" sz="20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400" dirty="0" smtClean="0"/>
              <a:t>Historical summaries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 smtClean="0"/>
              <a:t>Retrieved two snapshots from PTF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 smtClean="0"/>
              <a:t>TCV-Rank Summarization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TCV-Rank Summarization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altLang="zh-TW" sz="2400" dirty="0" smtClean="0"/>
              <a:t>Generate </a:t>
            </a:r>
            <a:r>
              <a:rPr lang="en-US" altLang="zh-TW" sz="2400" dirty="0"/>
              <a:t>input </a:t>
            </a:r>
            <a:r>
              <a:rPr lang="en-US" altLang="zh-TW" sz="2400" dirty="0" smtClean="0"/>
              <a:t>cluster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altLang="zh-TW" sz="2400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altLang="zh-TW" sz="2400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altLang="zh-TW" sz="2400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altLang="zh-TW" sz="2400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altLang="zh-TW" sz="2400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altLang="zh-TW" sz="2400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altLang="zh-TW" sz="2400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altLang="zh-TW" sz="2400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altLang="zh-TW" sz="2400" dirty="0"/>
              <a:t>Gather tweets from the </a:t>
            </a:r>
            <a:r>
              <a:rPr lang="en-US" altLang="zh-TW" sz="2400" dirty="0" err="1"/>
              <a:t>ft_sets</a:t>
            </a:r>
            <a:r>
              <a:rPr lang="en-US" altLang="zh-TW" sz="2400" dirty="0"/>
              <a:t> in D(c) as a </a:t>
            </a:r>
            <a:r>
              <a:rPr lang="en-US" altLang="zh-TW" sz="2400" dirty="0" smtClean="0"/>
              <a:t>set T</a:t>
            </a:r>
          </a:p>
          <a:p>
            <a:pPr marL="400050" lvl="1" indent="0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en-US" altLang="zh-TW" sz="2000" dirty="0" smtClean="0"/>
              <a:t>	</a:t>
            </a:r>
            <a:endParaRPr lang="en-US" altLang="zh-TW" sz="2000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79" name="群組 78"/>
          <p:cNvGrpSpPr/>
          <p:nvPr/>
        </p:nvGrpSpPr>
        <p:grpSpPr>
          <a:xfrm>
            <a:off x="4024909" y="2007151"/>
            <a:ext cx="3326552" cy="1798139"/>
            <a:chOff x="4480866" y="2142067"/>
            <a:chExt cx="3326552" cy="1798139"/>
          </a:xfrm>
        </p:grpSpPr>
        <p:grpSp>
          <p:nvGrpSpPr>
            <p:cNvPr id="78" name="群組 77"/>
            <p:cNvGrpSpPr/>
            <p:nvPr/>
          </p:nvGrpSpPr>
          <p:grpSpPr>
            <a:xfrm>
              <a:off x="4542012" y="2142067"/>
              <a:ext cx="2937933" cy="1489791"/>
              <a:chOff x="4542012" y="2142067"/>
              <a:chExt cx="2937933" cy="1489791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4542012" y="2142067"/>
                <a:ext cx="2937933" cy="14897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5663714" y="2150956"/>
                <a:ext cx="73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S(ts2)</a:t>
                </a:r>
                <a:endParaRPr lang="zh-TW" altLang="en-US" sz="1600" dirty="0"/>
              </a:p>
            </p:txBody>
          </p:sp>
          <p:grpSp>
            <p:nvGrpSpPr>
              <p:cNvPr id="29" name="群組 28"/>
              <p:cNvGrpSpPr/>
              <p:nvPr/>
            </p:nvGrpSpPr>
            <p:grpSpPr>
              <a:xfrm>
                <a:off x="6056167" y="2446707"/>
                <a:ext cx="1295400" cy="587598"/>
                <a:chOff x="982943" y="2854963"/>
                <a:chExt cx="1295400" cy="587598"/>
              </a:xfrm>
            </p:grpSpPr>
            <p:sp>
              <p:nvSpPr>
                <p:cNvPr id="38" name="文字方塊 37"/>
                <p:cNvSpPr txBox="1"/>
                <p:nvPr/>
              </p:nvSpPr>
              <p:spPr>
                <a:xfrm>
                  <a:off x="1134353" y="2854963"/>
                  <a:ext cx="99257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600" dirty="0" smtClean="0"/>
                    <a:t>TCV(C5)</a:t>
                  </a:r>
                  <a:endParaRPr lang="zh-TW" altLang="en-US" sz="1600" dirty="0"/>
                </a:p>
              </p:txBody>
            </p:sp>
            <p:sp>
              <p:nvSpPr>
                <p:cNvPr id="39" name="圓角矩形 38"/>
                <p:cNvSpPr/>
                <p:nvPr/>
              </p:nvSpPr>
              <p:spPr>
                <a:xfrm>
                  <a:off x="982943" y="2857715"/>
                  <a:ext cx="1295400" cy="584846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0" name="文字方塊 39"/>
                <p:cNvSpPr txBox="1"/>
                <p:nvPr/>
              </p:nvSpPr>
              <p:spPr>
                <a:xfrm>
                  <a:off x="1084659" y="3131801"/>
                  <a:ext cx="109196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 err="1" smtClean="0"/>
                    <a:t>ft_set</a:t>
                  </a:r>
                  <a:r>
                    <a:rPr lang="en-US" altLang="zh-TW" sz="1200" dirty="0" smtClean="0"/>
                    <a:t>:{t9,t10}</a:t>
                  </a:r>
                  <a:endParaRPr lang="zh-TW" altLang="en-US" sz="1200" dirty="0"/>
                </a:p>
              </p:txBody>
            </p:sp>
          </p:grpSp>
          <p:grpSp>
            <p:nvGrpSpPr>
              <p:cNvPr id="30" name="群組 29"/>
              <p:cNvGrpSpPr/>
              <p:nvPr/>
            </p:nvGrpSpPr>
            <p:grpSpPr>
              <a:xfrm>
                <a:off x="4650417" y="2470079"/>
                <a:ext cx="1250351" cy="550055"/>
                <a:chOff x="1007956" y="2878335"/>
                <a:chExt cx="1250351" cy="550055"/>
              </a:xfrm>
            </p:grpSpPr>
            <p:sp>
              <p:nvSpPr>
                <p:cNvPr id="35" name="文字方塊 34"/>
                <p:cNvSpPr txBox="1"/>
                <p:nvPr/>
              </p:nvSpPr>
              <p:spPr>
                <a:xfrm>
                  <a:off x="1191359" y="2878335"/>
                  <a:ext cx="99257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600" dirty="0" smtClean="0">
                      <a:solidFill>
                        <a:schemeClr val="accent2"/>
                      </a:solidFill>
                    </a:rPr>
                    <a:t>TCV(C4)</a:t>
                  </a:r>
                  <a:endParaRPr lang="zh-TW" altLang="en-US" sz="1600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6" name="圓角矩形 35"/>
                <p:cNvSpPr/>
                <p:nvPr/>
              </p:nvSpPr>
              <p:spPr>
                <a:xfrm>
                  <a:off x="1007956" y="2878336"/>
                  <a:ext cx="1250351" cy="550054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7" name="文字方塊 36"/>
                <p:cNvSpPr txBox="1"/>
                <p:nvPr/>
              </p:nvSpPr>
              <p:spPr>
                <a:xfrm>
                  <a:off x="1079328" y="3130285"/>
                  <a:ext cx="117852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 err="1" smtClean="0"/>
                    <a:t>ft_set</a:t>
                  </a:r>
                  <a:r>
                    <a:rPr lang="en-US" altLang="zh-TW" sz="1200" dirty="0" smtClean="0"/>
                    <a:t>:{t1,t2,t8}</a:t>
                  </a:r>
                  <a:endParaRPr lang="zh-TW" altLang="en-US" sz="1200" dirty="0"/>
                </a:p>
              </p:txBody>
            </p:sp>
          </p:grpSp>
          <p:grpSp>
            <p:nvGrpSpPr>
              <p:cNvPr id="31" name="群組 30"/>
              <p:cNvGrpSpPr/>
              <p:nvPr/>
            </p:nvGrpSpPr>
            <p:grpSpPr>
              <a:xfrm>
                <a:off x="5379782" y="3077213"/>
                <a:ext cx="1295400" cy="538913"/>
                <a:chOff x="1000595" y="2768161"/>
                <a:chExt cx="1295400" cy="538913"/>
              </a:xfrm>
            </p:grpSpPr>
            <p:sp>
              <p:nvSpPr>
                <p:cNvPr id="32" name="文字方塊 31"/>
                <p:cNvSpPr txBox="1"/>
                <p:nvPr/>
              </p:nvSpPr>
              <p:spPr>
                <a:xfrm>
                  <a:off x="1208169" y="2788495"/>
                  <a:ext cx="99257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600" dirty="0" smtClean="0"/>
                    <a:t>TCV(C6)</a:t>
                  </a:r>
                  <a:endParaRPr lang="zh-TW" altLang="en-US" sz="1600" dirty="0"/>
                </a:p>
              </p:txBody>
            </p:sp>
            <p:sp>
              <p:nvSpPr>
                <p:cNvPr id="33" name="圓角矩形 32"/>
                <p:cNvSpPr/>
                <p:nvPr/>
              </p:nvSpPr>
              <p:spPr>
                <a:xfrm>
                  <a:off x="1000595" y="2768161"/>
                  <a:ext cx="1295400" cy="49842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4" name="文字方塊 33"/>
                <p:cNvSpPr txBox="1"/>
                <p:nvPr/>
              </p:nvSpPr>
              <p:spPr>
                <a:xfrm>
                  <a:off x="1249942" y="3030075"/>
                  <a:ext cx="90903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200" dirty="0" err="1" smtClean="0"/>
                    <a:t>ft_set</a:t>
                  </a:r>
                  <a:r>
                    <a:rPr lang="en-US" altLang="zh-TW" sz="1200" dirty="0" smtClean="0"/>
                    <a:t>:{t11}</a:t>
                  </a:r>
                  <a:endParaRPr lang="zh-TW" altLang="en-US" sz="1200" dirty="0"/>
                </a:p>
              </p:txBody>
            </p:sp>
          </p:grpSp>
        </p:grpSp>
        <p:sp>
          <p:nvSpPr>
            <p:cNvPr id="26" name="文字方塊 25"/>
            <p:cNvSpPr txBox="1"/>
            <p:nvPr/>
          </p:nvSpPr>
          <p:spPr>
            <a:xfrm>
              <a:off x="4480866" y="3632429"/>
              <a:ext cx="3326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/>
                <a:t>the beginning</a:t>
              </a:r>
              <a:r>
                <a:rPr lang="en-US" altLang="zh-TW" sz="1400" dirty="0" smtClean="0"/>
                <a:t> </a:t>
              </a:r>
              <a:r>
                <a:rPr lang="en-US" altLang="zh-TW" sz="1400" dirty="0"/>
                <a:t>timestamp of the duration</a:t>
              </a:r>
              <a:endParaRPr lang="zh-TW" altLang="en-US" sz="1400" dirty="0"/>
            </a:p>
          </p:txBody>
        </p:sp>
      </p:grpSp>
      <p:grpSp>
        <p:nvGrpSpPr>
          <p:cNvPr id="84" name="群組 83"/>
          <p:cNvGrpSpPr/>
          <p:nvPr/>
        </p:nvGrpSpPr>
        <p:grpSpPr>
          <a:xfrm>
            <a:off x="887240" y="2021502"/>
            <a:ext cx="3087705" cy="1783217"/>
            <a:chOff x="887240" y="2021502"/>
            <a:chExt cx="3087705" cy="1783217"/>
          </a:xfrm>
        </p:grpSpPr>
        <p:sp>
          <p:nvSpPr>
            <p:cNvPr id="6" name="文字方塊 5"/>
            <p:cNvSpPr txBox="1"/>
            <p:nvPr/>
          </p:nvSpPr>
          <p:spPr>
            <a:xfrm>
              <a:off x="2023133" y="2024512"/>
              <a:ext cx="73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S(ts1)</a:t>
              </a:r>
              <a:endParaRPr lang="zh-TW" altLang="en-US" sz="1600" dirty="0"/>
            </a:p>
          </p:txBody>
        </p:sp>
        <p:grpSp>
          <p:nvGrpSpPr>
            <p:cNvPr id="11" name="群組 10"/>
            <p:cNvGrpSpPr/>
            <p:nvPr/>
          </p:nvGrpSpPr>
          <p:grpSpPr>
            <a:xfrm>
              <a:off x="2444757" y="2336513"/>
              <a:ext cx="1295400" cy="544967"/>
              <a:chOff x="990600" y="2972889"/>
              <a:chExt cx="1295400" cy="544967"/>
            </a:xfrm>
          </p:grpSpPr>
          <p:sp>
            <p:nvSpPr>
              <p:cNvPr id="8" name="文字方塊 7"/>
              <p:cNvSpPr txBox="1"/>
              <p:nvPr/>
            </p:nvSpPr>
            <p:spPr>
              <a:xfrm>
                <a:off x="1215748" y="2972889"/>
                <a:ext cx="9925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TCV(C2)</a:t>
                </a:r>
                <a:endParaRPr lang="zh-TW" altLang="en-US" sz="1600" dirty="0"/>
              </a:p>
            </p:txBody>
          </p:sp>
          <p:sp>
            <p:nvSpPr>
              <p:cNvPr id="9" name="圓角矩形 8"/>
              <p:cNvSpPr/>
              <p:nvPr/>
            </p:nvSpPr>
            <p:spPr>
              <a:xfrm>
                <a:off x="990600" y="2980267"/>
                <a:ext cx="1295400" cy="537589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1182730" y="3225005"/>
                <a:ext cx="10070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err="1" smtClean="0"/>
                  <a:t>ft_set</a:t>
                </a:r>
                <a:r>
                  <a:rPr lang="en-US" altLang="zh-TW" sz="1200" dirty="0" smtClean="0"/>
                  <a:t>:{t4,t5}</a:t>
                </a:r>
                <a:endParaRPr lang="zh-TW" altLang="en-US" sz="1200" dirty="0"/>
              </a:p>
            </p:txBody>
          </p:sp>
        </p:grpSp>
        <p:grpSp>
          <p:nvGrpSpPr>
            <p:cNvPr id="17" name="群組 16"/>
            <p:cNvGrpSpPr/>
            <p:nvPr/>
          </p:nvGrpSpPr>
          <p:grpSpPr>
            <a:xfrm>
              <a:off x="1783393" y="2901053"/>
              <a:ext cx="1295400" cy="527066"/>
              <a:chOff x="990600" y="2972889"/>
              <a:chExt cx="1295400" cy="527066"/>
            </a:xfrm>
          </p:grpSpPr>
          <p:sp>
            <p:nvSpPr>
              <p:cNvPr id="18" name="文字方塊 17"/>
              <p:cNvSpPr txBox="1"/>
              <p:nvPr/>
            </p:nvSpPr>
            <p:spPr>
              <a:xfrm>
                <a:off x="1215748" y="2972889"/>
                <a:ext cx="9925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TCV(C3)</a:t>
                </a:r>
                <a:endParaRPr lang="zh-TW" altLang="en-US" sz="1600" dirty="0"/>
              </a:p>
            </p:txBody>
          </p:sp>
          <p:sp>
            <p:nvSpPr>
              <p:cNvPr id="19" name="圓角矩形 18"/>
              <p:cNvSpPr/>
              <p:nvPr/>
            </p:nvSpPr>
            <p:spPr>
              <a:xfrm>
                <a:off x="990600" y="2980268"/>
                <a:ext cx="1295400" cy="50684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1208533" y="3222956"/>
                <a:ext cx="10070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err="1" smtClean="0"/>
                  <a:t>ft_set</a:t>
                </a:r>
                <a:r>
                  <a:rPr lang="en-US" altLang="zh-TW" sz="1200" dirty="0" smtClean="0"/>
                  <a:t>:{t6,t7}</a:t>
                </a:r>
                <a:endParaRPr lang="zh-TW" altLang="en-US" sz="1200" dirty="0"/>
              </a:p>
            </p:txBody>
          </p:sp>
        </p:grpSp>
        <p:grpSp>
          <p:nvGrpSpPr>
            <p:cNvPr id="46" name="群組 45"/>
            <p:cNvGrpSpPr/>
            <p:nvPr/>
          </p:nvGrpSpPr>
          <p:grpSpPr>
            <a:xfrm>
              <a:off x="887240" y="2021502"/>
              <a:ext cx="3087705" cy="1783217"/>
              <a:chOff x="887066" y="2142068"/>
              <a:chExt cx="3087705" cy="1783217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931333" y="2142068"/>
                <a:ext cx="2937933" cy="146121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887066" y="3617508"/>
                <a:ext cx="30877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/>
                  <a:t>the ending timestamp of the duration</a:t>
                </a:r>
                <a:endParaRPr lang="zh-TW" altLang="en-US" sz="1400" dirty="0"/>
              </a:p>
            </p:txBody>
          </p:sp>
        </p:grpSp>
        <p:grpSp>
          <p:nvGrpSpPr>
            <p:cNvPr id="47" name="群組 46"/>
            <p:cNvGrpSpPr/>
            <p:nvPr/>
          </p:nvGrpSpPr>
          <p:grpSpPr>
            <a:xfrm>
              <a:off x="997536" y="2344490"/>
              <a:ext cx="1295400" cy="538486"/>
              <a:chOff x="990600" y="2972889"/>
              <a:chExt cx="1295400" cy="494900"/>
            </a:xfrm>
          </p:grpSpPr>
          <p:sp>
            <p:nvSpPr>
              <p:cNvPr id="48" name="文字方塊 47"/>
              <p:cNvSpPr txBox="1"/>
              <p:nvPr/>
            </p:nvSpPr>
            <p:spPr>
              <a:xfrm>
                <a:off x="1215748" y="2972889"/>
                <a:ext cx="9925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>
                    <a:solidFill>
                      <a:schemeClr val="accent2"/>
                    </a:solidFill>
                  </a:rPr>
                  <a:t>TCV(C1)</a:t>
                </a:r>
                <a:endParaRPr lang="zh-TW" altLang="en-US" sz="16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9" name="圓角矩形 48"/>
              <p:cNvSpPr/>
              <p:nvPr/>
            </p:nvSpPr>
            <p:spPr>
              <a:xfrm>
                <a:off x="990600" y="2980268"/>
                <a:ext cx="1295400" cy="46454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0" name="文字方塊 49"/>
              <p:cNvSpPr txBox="1"/>
              <p:nvPr/>
            </p:nvSpPr>
            <p:spPr>
              <a:xfrm>
                <a:off x="1098814" y="3190790"/>
                <a:ext cx="1178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err="1" smtClean="0"/>
                  <a:t>ft_set</a:t>
                </a:r>
                <a:r>
                  <a:rPr lang="en-US" altLang="zh-TW" sz="1200" dirty="0" smtClean="0"/>
                  <a:t>:{t1,t2,t3}</a:t>
                </a:r>
                <a:endParaRPr lang="zh-TW" altLang="en-US" sz="1200" dirty="0"/>
              </a:p>
            </p:txBody>
          </p:sp>
        </p:grpSp>
      </p:grpSp>
      <p:grpSp>
        <p:nvGrpSpPr>
          <p:cNvPr id="53" name="群組 52"/>
          <p:cNvGrpSpPr/>
          <p:nvPr/>
        </p:nvGrpSpPr>
        <p:grpSpPr>
          <a:xfrm>
            <a:off x="7291034" y="2752569"/>
            <a:ext cx="1363012" cy="617229"/>
            <a:chOff x="963274" y="2971101"/>
            <a:chExt cx="1363012" cy="617229"/>
          </a:xfrm>
        </p:grpSpPr>
        <p:sp>
          <p:nvSpPr>
            <p:cNvPr id="54" name="文字方塊 53"/>
            <p:cNvSpPr txBox="1"/>
            <p:nvPr/>
          </p:nvSpPr>
          <p:spPr>
            <a:xfrm>
              <a:off x="1003488" y="2971101"/>
              <a:ext cx="13227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2"/>
                  </a:solidFill>
                </a:rPr>
                <a:t>TCV(C1-C4)</a:t>
              </a:r>
              <a:endParaRPr lang="zh-TW" alt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55" name="圓角矩形 54"/>
            <p:cNvSpPr/>
            <p:nvPr/>
          </p:nvSpPr>
          <p:spPr>
            <a:xfrm>
              <a:off x="990600" y="2980267"/>
              <a:ext cx="1295400" cy="60806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963274" y="3267334"/>
              <a:ext cx="8354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200" dirty="0" err="1" smtClean="0"/>
                <a:t>ft_set</a:t>
              </a:r>
              <a:r>
                <a:rPr lang="en-US" altLang="zh-TW" sz="1200" dirty="0" smtClean="0"/>
                <a:t>:{t3}</a:t>
              </a:r>
              <a:endParaRPr lang="zh-TW" altLang="en-US" sz="1200" dirty="0"/>
            </a:p>
          </p:txBody>
        </p:sp>
      </p:grpSp>
      <p:grpSp>
        <p:nvGrpSpPr>
          <p:cNvPr id="77" name="群組 76"/>
          <p:cNvGrpSpPr/>
          <p:nvPr/>
        </p:nvGrpSpPr>
        <p:grpSpPr>
          <a:xfrm>
            <a:off x="928719" y="3824949"/>
            <a:ext cx="4441723" cy="1568735"/>
            <a:chOff x="2839828" y="4639381"/>
            <a:chExt cx="4441723" cy="1825571"/>
          </a:xfrm>
        </p:grpSpPr>
        <p:grpSp>
          <p:nvGrpSpPr>
            <p:cNvPr id="13" name="群組 12"/>
            <p:cNvGrpSpPr/>
            <p:nvPr/>
          </p:nvGrpSpPr>
          <p:grpSpPr>
            <a:xfrm>
              <a:off x="2856802" y="4999547"/>
              <a:ext cx="1363012" cy="617229"/>
              <a:chOff x="963274" y="2971101"/>
              <a:chExt cx="1363012" cy="617229"/>
            </a:xfrm>
          </p:grpSpPr>
          <p:sp>
            <p:nvSpPr>
              <p:cNvPr id="14" name="文字方塊 13"/>
              <p:cNvSpPr txBox="1"/>
              <p:nvPr/>
            </p:nvSpPr>
            <p:spPr>
              <a:xfrm>
                <a:off x="1003488" y="2971101"/>
                <a:ext cx="1322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>
                    <a:solidFill>
                      <a:schemeClr val="accent2"/>
                    </a:solidFill>
                  </a:rPr>
                  <a:t>TCV(C1-C4)</a:t>
                </a:r>
                <a:endParaRPr lang="zh-TW" altLang="en-US" sz="16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5" name="圓角矩形 14"/>
              <p:cNvSpPr/>
              <p:nvPr/>
            </p:nvSpPr>
            <p:spPr>
              <a:xfrm>
                <a:off x="990600" y="2980267"/>
                <a:ext cx="1295400" cy="608063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963274" y="3267334"/>
                <a:ext cx="8354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err="1" smtClean="0"/>
                  <a:t>ft_set</a:t>
                </a:r>
                <a:r>
                  <a:rPr lang="en-US" altLang="zh-TW" sz="1200" dirty="0" smtClean="0"/>
                  <a:t>:{t3}</a:t>
                </a:r>
                <a:endParaRPr lang="zh-TW" altLang="en-US" sz="1200" dirty="0"/>
              </a:p>
            </p:txBody>
          </p:sp>
        </p:grpSp>
        <p:sp>
          <p:nvSpPr>
            <p:cNvPr id="51" name="矩形 50"/>
            <p:cNvSpPr/>
            <p:nvPr/>
          </p:nvSpPr>
          <p:spPr>
            <a:xfrm>
              <a:off x="2853254" y="4648199"/>
              <a:ext cx="4428297" cy="1816753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2853255" y="4639381"/>
              <a:ext cx="44282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/>
                <a:t>input </a:t>
              </a:r>
              <a:r>
                <a:rPr lang="en-US" altLang="zh-TW" sz="1600" dirty="0" smtClean="0"/>
                <a:t>cluster D(c)</a:t>
              </a:r>
              <a:endParaRPr lang="zh-TW" altLang="en-US" sz="1600" dirty="0"/>
            </a:p>
          </p:txBody>
        </p:sp>
        <p:grpSp>
          <p:nvGrpSpPr>
            <p:cNvPr id="57" name="群組 56"/>
            <p:cNvGrpSpPr/>
            <p:nvPr/>
          </p:nvGrpSpPr>
          <p:grpSpPr>
            <a:xfrm>
              <a:off x="4398275" y="4996012"/>
              <a:ext cx="1322726" cy="615441"/>
              <a:chOff x="963274" y="2972889"/>
              <a:chExt cx="1322726" cy="615441"/>
            </a:xfrm>
          </p:grpSpPr>
          <p:sp>
            <p:nvSpPr>
              <p:cNvPr id="58" name="文字方塊 57"/>
              <p:cNvSpPr txBox="1"/>
              <p:nvPr/>
            </p:nvSpPr>
            <p:spPr>
              <a:xfrm>
                <a:off x="1215748" y="2972889"/>
                <a:ext cx="9925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TCV(C2)</a:t>
                </a:r>
                <a:endParaRPr lang="zh-TW" altLang="en-US" sz="1600" dirty="0"/>
              </a:p>
            </p:txBody>
          </p:sp>
          <p:sp>
            <p:nvSpPr>
              <p:cNvPr id="59" name="圓角矩形 58"/>
              <p:cNvSpPr/>
              <p:nvPr/>
            </p:nvSpPr>
            <p:spPr>
              <a:xfrm>
                <a:off x="990600" y="2980267"/>
                <a:ext cx="1295400" cy="608063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文字方塊 59"/>
              <p:cNvSpPr txBox="1"/>
              <p:nvPr/>
            </p:nvSpPr>
            <p:spPr>
              <a:xfrm>
                <a:off x="963274" y="3267334"/>
                <a:ext cx="10070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err="1" smtClean="0"/>
                  <a:t>ft_set</a:t>
                </a:r>
                <a:r>
                  <a:rPr lang="en-US" altLang="zh-TW" sz="1200" dirty="0" smtClean="0"/>
                  <a:t>:{t4,t5}</a:t>
                </a:r>
                <a:endParaRPr lang="zh-TW" altLang="en-US" sz="1200" dirty="0"/>
              </a:p>
            </p:txBody>
          </p:sp>
        </p:grpSp>
        <p:grpSp>
          <p:nvGrpSpPr>
            <p:cNvPr id="61" name="群組 60"/>
            <p:cNvGrpSpPr/>
            <p:nvPr/>
          </p:nvGrpSpPr>
          <p:grpSpPr>
            <a:xfrm>
              <a:off x="5928610" y="4996012"/>
              <a:ext cx="1322726" cy="615441"/>
              <a:chOff x="963274" y="2972889"/>
              <a:chExt cx="1322726" cy="615441"/>
            </a:xfrm>
          </p:grpSpPr>
          <p:sp>
            <p:nvSpPr>
              <p:cNvPr id="62" name="文字方塊 61"/>
              <p:cNvSpPr txBox="1"/>
              <p:nvPr/>
            </p:nvSpPr>
            <p:spPr>
              <a:xfrm>
                <a:off x="1215748" y="2972889"/>
                <a:ext cx="9925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TCV(C3)</a:t>
                </a:r>
                <a:endParaRPr lang="zh-TW" altLang="en-US" sz="1600" dirty="0"/>
              </a:p>
            </p:txBody>
          </p:sp>
          <p:sp>
            <p:nvSpPr>
              <p:cNvPr id="63" name="圓角矩形 62"/>
              <p:cNvSpPr/>
              <p:nvPr/>
            </p:nvSpPr>
            <p:spPr>
              <a:xfrm>
                <a:off x="990600" y="2980267"/>
                <a:ext cx="1295400" cy="608063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4" name="文字方塊 63"/>
              <p:cNvSpPr txBox="1"/>
              <p:nvPr/>
            </p:nvSpPr>
            <p:spPr>
              <a:xfrm>
                <a:off x="963274" y="3267334"/>
                <a:ext cx="10070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err="1" smtClean="0"/>
                  <a:t>ft_set</a:t>
                </a:r>
                <a:r>
                  <a:rPr lang="en-US" altLang="zh-TW" sz="1200" dirty="0" smtClean="0"/>
                  <a:t>:{t6,t7}</a:t>
                </a:r>
                <a:endParaRPr lang="zh-TW" altLang="en-US" sz="1200" dirty="0"/>
              </a:p>
            </p:txBody>
          </p:sp>
        </p:grpSp>
        <p:grpSp>
          <p:nvGrpSpPr>
            <p:cNvPr id="65" name="群組 64"/>
            <p:cNvGrpSpPr/>
            <p:nvPr/>
          </p:nvGrpSpPr>
          <p:grpSpPr>
            <a:xfrm>
              <a:off x="2839828" y="5748423"/>
              <a:ext cx="1339701" cy="615441"/>
              <a:chOff x="929539" y="2972889"/>
              <a:chExt cx="1339701" cy="615441"/>
            </a:xfrm>
          </p:grpSpPr>
          <p:sp>
            <p:nvSpPr>
              <p:cNvPr id="66" name="文字方塊 65"/>
              <p:cNvSpPr txBox="1"/>
              <p:nvPr/>
            </p:nvSpPr>
            <p:spPr>
              <a:xfrm>
                <a:off x="1215748" y="2972889"/>
                <a:ext cx="9925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>
                    <a:solidFill>
                      <a:schemeClr val="accent2"/>
                    </a:solidFill>
                  </a:rPr>
                  <a:t>TCV(C4)</a:t>
                </a:r>
                <a:endParaRPr lang="zh-TW" altLang="en-US" sz="16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" name="圓角矩形 66"/>
              <p:cNvSpPr/>
              <p:nvPr/>
            </p:nvSpPr>
            <p:spPr>
              <a:xfrm>
                <a:off x="990600" y="2980267"/>
                <a:ext cx="1278640" cy="608063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" name="文字方塊 67"/>
              <p:cNvSpPr txBox="1"/>
              <p:nvPr/>
            </p:nvSpPr>
            <p:spPr>
              <a:xfrm>
                <a:off x="929539" y="3259323"/>
                <a:ext cx="1178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err="1" smtClean="0"/>
                  <a:t>ft_set</a:t>
                </a:r>
                <a:r>
                  <a:rPr lang="en-US" altLang="zh-TW" sz="1200" dirty="0" smtClean="0"/>
                  <a:t>:{t1,t2,t8}</a:t>
                </a:r>
                <a:endParaRPr lang="zh-TW" altLang="en-US" sz="1200" dirty="0"/>
              </a:p>
            </p:txBody>
          </p:sp>
        </p:grpSp>
        <p:grpSp>
          <p:nvGrpSpPr>
            <p:cNvPr id="69" name="群組 68"/>
            <p:cNvGrpSpPr/>
            <p:nvPr/>
          </p:nvGrpSpPr>
          <p:grpSpPr>
            <a:xfrm>
              <a:off x="4394037" y="5748423"/>
              <a:ext cx="1322726" cy="615441"/>
              <a:chOff x="963274" y="2972889"/>
              <a:chExt cx="1322726" cy="615441"/>
            </a:xfrm>
          </p:grpSpPr>
          <p:sp>
            <p:nvSpPr>
              <p:cNvPr id="70" name="文字方塊 69"/>
              <p:cNvSpPr txBox="1"/>
              <p:nvPr/>
            </p:nvSpPr>
            <p:spPr>
              <a:xfrm>
                <a:off x="1215748" y="2972889"/>
                <a:ext cx="9925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TCV(C5)</a:t>
                </a:r>
                <a:endParaRPr lang="zh-TW" altLang="en-US" sz="1600" dirty="0"/>
              </a:p>
            </p:txBody>
          </p:sp>
          <p:sp>
            <p:nvSpPr>
              <p:cNvPr id="71" name="圓角矩形 70"/>
              <p:cNvSpPr/>
              <p:nvPr/>
            </p:nvSpPr>
            <p:spPr>
              <a:xfrm>
                <a:off x="990600" y="2980267"/>
                <a:ext cx="1295400" cy="608063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2" name="文字方塊 71"/>
              <p:cNvSpPr txBox="1"/>
              <p:nvPr/>
            </p:nvSpPr>
            <p:spPr>
              <a:xfrm>
                <a:off x="963274" y="3267334"/>
                <a:ext cx="10919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err="1" smtClean="0"/>
                  <a:t>ft_set</a:t>
                </a:r>
                <a:r>
                  <a:rPr lang="en-US" altLang="zh-TW" sz="1200" dirty="0" smtClean="0"/>
                  <a:t>:{t9,t10}</a:t>
                </a:r>
                <a:endParaRPr lang="zh-TW" altLang="en-US" sz="1200" dirty="0"/>
              </a:p>
            </p:txBody>
          </p:sp>
        </p:grpSp>
        <p:grpSp>
          <p:nvGrpSpPr>
            <p:cNvPr id="73" name="群組 72"/>
            <p:cNvGrpSpPr/>
            <p:nvPr/>
          </p:nvGrpSpPr>
          <p:grpSpPr>
            <a:xfrm>
              <a:off x="5924967" y="5744686"/>
              <a:ext cx="1322726" cy="615441"/>
              <a:chOff x="963274" y="2972889"/>
              <a:chExt cx="1322726" cy="615441"/>
            </a:xfrm>
          </p:grpSpPr>
          <p:sp>
            <p:nvSpPr>
              <p:cNvPr id="74" name="文字方塊 73"/>
              <p:cNvSpPr txBox="1"/>
              <p:nvPr/>
            </p:nvSpPr>
            <p:spPr>
              <a:xfrm>
                <a:off x="1215748" y="2972889"/>
                <a:ext cx="9925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TCV(C6)</a:t>
                </a:r>
                <a:endParaRPr lang="zh-TW" altLang="en-US" sz="1600" dirty="0"/>
              </a:p>
            </p:txBody>
          </p:sp>
          <p:sp>
            <p:nvSpPr>
              <p:cNvPr id="75" name="圓角矩形 74"/>
              <p:cNvSpPr/>
              <p:nvPr/>
            </p:nvSpPr>
            <p:spPr>
              <a:xfrm>
                <a:off x="990600" y="2980267"/>
                <a:ext cx="1295400" cy="608063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" name="文字方塊 75"/>
              <p:cNvSpPr txBox="1"/>
              <p:nvPr/>
            </p:nvSpPr>
            <p:spPr>
              <a:xfrm>
                <a:off x="963274" y="3267334"/>
                <a:ext cx="9090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dirty="0" err="1" smtClean="0"/>
                  <a:t>ft_set</a:t>
                </a:r>
                <a:r>
                  <a:rPr lang="en-US" altLang="zh-TW" sz="1200" dirty="0" smtClean="0"/>
                  <a:t>:{t11}</a:t>
                </a:r>
                <a:endParaRPr lang="zh-TW" altLang="en-US" sz="1200" dirty="0"/>
              </a:p>
            </p:txBody>
          </p:sp>
        </p:grpSp>
      </p:grpSp>
      <p:sp>
        <p:nvSpPr>
          <p:cNvPr id="82" name="向右箭號 81"/>
          <p:cNvSpPr/>
          <p:nvPr/>
        </p:nvSpPr>
        <p:spPr>
          <a:xfrm>
            <a:off x="5427568" y="4613435"/>
            <a:ext cx="380707" cy="161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5898337" y="4358240"/>
            <a:ext cx="2307235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indent="-5715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/>
              <a:t>T={t1,t2,t3,t4,t5,t6</a:t>
            </a:r>
            <a:r>
              <a:rPr lang="en-US" altLang="zh-TW" sz="2000" dirty="0" smtClean="0"/>
              <a:t>,</a:t>
            </a:r>
          </a:p>
          <a:p>
            <a:pPr indent="-5715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t7,t8,t9,t10,t11}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237263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TCV-Rank Summarization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9867"/>
              </a:xfrm>
            </p:spPr>
            <p:txBody>
              <a:bodyPr/>
              <a:lstStyle/>
              <a:p>
                <a:pPr marL="514350" indent="-514350">
                  <a:buClr>
                    <a:schemeClr val="tx2">
                      <a:lumMod val="60000"/>
                      <a:lumOff val="40000"/>
                    </a:schemeClr>
                  </a:buClr>
                  <a:buFont typeface="+mj-lt"/>
                  <a:buAutoNum type="arabicPeriod" startAt="3"/>
                </a:pPr>
                <a:r>
                  <a:rPr lang="en-US" altLang="zh-TW" sz="2400" dirty="0" smtClean="0"/>
                  <a:t>Build </a:t>
                </a:r>
                <a:r>
                  <a:rPr lang="en-US" altLang="zh-TW" sz="2400" dirty="0"/>
                  <a:t>a </a:t>
                </a:r>
                <a:r>
                  <a:rPr lang="en-US" altLang="zh-TW" sz="2400" dirty="0" smtClean="0"/>
                  <a:t>cosine similarity </a:t>
                </a:r>
                <a:r>
                  <a:rPr lang="en-US" altLang="zh-TW" sz="2400" dirty="0"/>
                  <a:t>graph on </a:t>
                </a:r>
                <a:r>
                  <a:rPr lang="en-US" altLang="zh-TW" sz="2400" dirty="0" smtClean="0"/>
                  <a:t>T</a:t>
                </a:r>
              </a:p>
              <a:p>
                <a:pPr marL="514350" indent="-514350">
                  <a:buClr>
                    <a:schemeClr val="tx2">
                      <a:lumMod val="60000"/>
                      <a:lumOff val="40000"/>
                    </a:schemeClr>
                  </a:buClr>
                  <a:buFont typeface="+mj-lt"/>
                  <a:buAutoNum type="arabicPeriod" startAt="3"/>
                </a:pPr>
                <a:endParaRPr lang="en-US" altLang="zh-TW" sz="2400" dirty="0" smtClean="0"/>
              </a:p>
              <a:p>
                <a:pPr marL="514350" indent="-514350">
                  <a:buClr>
                    <a:schemeClr val="tx2">
                      <a:lumMod val="60000"/>
                      <a:lumOff val="40000"/>
                    </a:schemeClr>
                  </a:buClr>
                  <a:buFont typeface="+mj-lt"/>
                  <a:buAutoNum type="arabicPeriod" startAt="3"/>
                </a:pPr>
                <a:endParaRPr lang="en-US" altLang="zh-TW" sz="2400" dirty="0"/>
              </a:p>
              <a:p>
                <a:pPr marL="0" indent="0">
                  <a:buClr>
                    <a:schemeClr val="tx2">
                      <a:lumMod val="60000"/>
                      <a:lumOff val="40000"/>
                    </a:schemeClr>
                  </a:buClr>
                  <a:buNone/>
                </a:pPr>
                <a:endParaRPr lang="en-US" altLang="zh-TW" sz="2400" dirty="0" smtClean="0"/>
              </a:p>
              <a:p>
                <a:pPr marL="514350" indent="-514350">
                  <a:buClr>
                    <a:schemeClr val="tx2">
                      <a:lumMod val="60000"/>
                      <a:lumOff val="40000"/>
                    </a:schemeClr>
                  </a:buClr>
                  <a:buFont typeface="+mj-lt"/>
                  <a:buAutoNum type="arabicPeriod" startAt="3"/>
                </a:pPr>
                <a:r>
                  <a:rPr lang="en-US" altLang="zh-TW" sz="2400" dirty="0"/>
                  <a:t>Compute </a:t>
                </a:r>
                <a:r>
                  <a:rPr lang="en-US" altLang="zh-TW" sz="2400" dirty="0" err="1"/>
                  <a:t>LexRank</a:t>
                </a:r>
                <a:r>
                  <a:rPr lang="en-US" altLang="zh-TW" sz="2400" dirty="0"/>
                  <a:t> scores </a:t>
                </a:r>
                <a:r>
                  <a:rPr lang="en-US" altLang="zh-TW" sz="2400" dirty="0" smtClean="0"/>
                  <a:t>LR</a:t>
                </a:r>
              </a:p>
              <a:p>
                <a:pPr marL="514350" indent="-514350">
                  <a:buClr>
                    <a:schemeClr val="tx2">
                      <a:lumMod val="60000"/>
                      <a:lumOff val="40000"/>
                    </a:schemeClr>
                  </a:buClr>
                  <a:buFont typeface="+mj-lt"/>
                  <a:buAutoNum type="arabicPeriod" startAt="3"/>
                </a:pPr>
                <a:endParaRPr lang="en-US" altLang="zh-TW" sz="2400" dirty="0" smtClean="0"/>
              </a:p>
              <a:p>
                <a:pPr marL="514350" indent="-514350">
                  <a:buClr>
                    <a:schemeClr val="tx2">
                      <a:lumMod val="60000"/>
                      <a:lumOff val="40000"/>
                    </a:schemeClr>
                  </a:buClr>
                  <a:buFont typeface="+mj-lt"/>
                  <a:buAutoNum type="arabicPeriod" startAt="3"/>
                </a:pPr>
                <a:endParaRPr lang="en-US" altLang="zh-TW" sz="2400" dirty="0"/>
              </a:p>
              <a:p>
                <a:pPr marL="514350" indent="-514350">
                  <a:buClr>
                    <a:schemeClr val="tx2">
                      <a:lumMod val="60000"/>
                      <a:lumOff val="40000"/>
                    </a:schemeClr>
                  </a:buClr>
                  <a:buFont typeface="+mj-lt"/>
                  <a:buAutoNum type="arabicPeriod" startAt="3"/>
                </a:pPr>
                <a:r>
                  <a:rPr lang="en-US" altLang="zh-TW" sz="2400" dirty="0"/>
                  <a:t>Add tweet t into the </a:t>
                </a:r>
                <a:r>
                  <a:rPr lang="en-US" altLang="zh-TW" sz="2400" dirty="0" smtClean="0"/>
                  <a:t>summary</a:t>
                </a:r>
              </a:p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</a:pP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/>
                      </a:rPr>
                      <m:t>𝑡</m:t>
                    </m:r>
                    <m:r>
                      <a:rPr lang="en-US" altLang="zh-TW" sz="2000" i="1">
                        <a:latin typeface="Cambria Math"/>
                      </a:rPr>
                      <m:t>=</m:t>
                    </m:r>
                  </m:oMath>
                </a14:m>
                <a:r>
                  <a:rPr lang="en-US" altLang="zh-TW" sz="2000" dirty="0"/>
                  <a:t>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altLang="zh-TW" sz="2000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altLang="zh-TW" sz="2000">
                            <a:latin typeface="Cambria Math"/>
                          </a:rPr>
                          <m:t>argmax</m:t>
                        </m:r>
                      </m:e>
                      <m:lim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  <m:r>
                          <a:rPr lang="en-US" altLang="zh-TW" sz="2000" i="1" baseline="-25000">
                            <a:latin typeface="Cambria Math"/>
                          </a:rPr>
                          <m:t>𝑖</m:t>
                        </m:r>
                      </m:lim>
                    </m:limLow>
                  </m:oMath>
                </a14:m>
                <a:r>
                  <a:rPr lang="en-US" altLang="zh-TW" sz="2000" dirty="0"/>
                  <a:t>[</a:t>
                </a:r>
                <a14:m>
                  <m:oMath xmlns:m="http://schemas.openxmlformats.org/officeDocument/2006/math">
                    <m:r>
                      <a:rPr lang="zh-TW" altLang="en-US" sz="2000" i="1">
                        <a:latin typeface="Cambria Math"/>
                      </a:rPr>
                      <m:t>𝜆</m:t>
                    </m:r>
                    <m:f>
                      <m:fPr>
                        <m:ctrlPr>
                          <a:rPr lang="en-US" altLang="zh-TW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000" i="1">
                            <a:latin typeface="Cambria Math"/>
                          </a:rPr>
                          <m:t>𝑛</m:t>
                        </m:r>
                        <m:r>
                          <a:rPr lang="en-US" altLang="zh-TW" sz="2000" i="1" baseline="-25000">
                            <a:latin typeface="Cambria Math"/>
                          </a:rPr>
                          <m:t>𝑡𝑖</m:t>
                        </m:r>
                      </m:num>
                      <m:den>
                        <m:r>
                          <a:rPr lang="en-US" altLang="zh-TW" sz="2000" i="1">
                            <a:latin typeface="Cambria Math"/>
                          </a:rPr>
                          <m:t>𝑛</m:t>
                        </m:r>
                        <m:r>
                          <a:rPr lang="en-US" altLang="zh-TW" sz="2000" i="1" baseline="-25000">
                            <a:latin typeface="Cambria Math"/>
                          </a:rPr>
                          <m:t>𝑚𝑎𝑥</m:t>
                        </m:r>
                      </m:den>
                    </m:f>
                    <m:r>
                      <a:rPr lang="en-US" altLang="zh-TW" sz="2000" i="1">
                        <a:latin typeface="Cambria Math"/>
                      </a:rPr>
                      <m:t>𝐿𝑅</m:t>
                    </m:r>
                    <m:d>
                      <m:dPr>
                        <m:ctrlPr>
                          <a:rPr lang="en-US" altLang="zh-TW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  <m:r>
                          <a:rPr lang="en-US" altLang="zh-TW" sz="2000" i="1" baseline="-2500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altLang="zh-TW" sz="2000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altLang="zh-TW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/>
                          </a:rPr>
                          <m:t>1−</m:t>
                        </m:r>
                        <m:r>
                          <a:rPr lang="zh-TW" altLang="en-US" sz="2000" i="1">
                            <a:latin typeface="Cambria Math"/>
                          </a:rPr>
                          <m:t>𝜆</m:t>
                        </m:r>
                      </m:e>
                    </m:d>
                    <m:limLow>
                      <m:limLowPr>
                        <m:ctrlPr>
                          <a:rPr lang="en-US" altLang="zh-TW" sz="2000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altLang="zh-TW" sz="2000">
                            <a:latin typeface="Cambria Math"/>
                          </a:rPr>
                          <m:t>avg</m:t>
                        </m:r>
                      </m:e>
                      <m:lim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  <m:r>
                          <a:rPr lang="en-US" altLang="zh-TW" sz="2000" i="1" baseline="-25000">
                            <a:latin typeface="Cambria Math"/>
                          </a:rPr>
                          <m:t>𝑗</m:t>
                        </m:r>
                        <m:r>
                          <a:rPr lang="en-US" altLang="zh-TW" sz="2000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altLang="zh-TW" sz="2000" i="1">
                            <a:latin typeface="Cambria Math"/>
                            <a:ea typeface="Cambria Math"/>
                          </a:rPr>
                          <m:t>𝑆</m:t>
                        </m:r>
                      </m:lim>
                    </m:limLow>
                    <m:r>
                      <a:rPr lang="en-US" altLang="zh-TW" sz="2000" i="1">
                        <a:latin typeface="Cambria Math"/>
                      </a:rPr>
                      <m:t>𝑆𝑖𝑚</m:t>
                    </m:r>
                    <m:d>
                      <m:dPr>
                        <m:ctrlPr>
                          <a:rPr lang="en-US" altLang="zh-TW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  <m:r>
                          <a:rPr lang="en-US" altLang="zh-TW" sz="2000" i="1" baseline="-25000">
                            <a:latin typeface="Cambria Math"/>
                          </a:rPr>
                          <m:t>𝑖</m:t>
                        </m:r>
                        <m:r>
                          <a:rPr lang="en-US" altLang="zh-TW" sz="2000" i="1">
                            <a:latin typeface="Cambria Math"/>
                          </a:rPr>
                          <m:t>,</m:t>
                        </m:r>
                        <m:r>
                          <a:rPr lang="en-US" altLang="zh-TW" sz="2000" i="1">
                            <a:latin typeface="Cambria Math"/>
                          </a:rPr>
                          <m:t>𝑡𝑗</m:t>
                        </m:r>
                      </m:e>
                    </m:d>
                  </m:oMath>
                </a14:m>
                <a:r>
                  <a:rPr lang="en-US" altLang="zh-TW" sz="2000" dirty="0" smtClean="0"/>
                  <a:t>]</a:t>
                </a:r>
                <a:endParaRPr lang="en-US" altLang="zh-TW" sz="2000" dirty="0"/>
              </a:p>
              <a:p>
                <a:pPr marL="514350" indent="-514350">
                  <a:buClr>
                    <a:schemeClr val="tx2">
                      <a:lumMod val="60000"/>
                      <a:lumOff val="40000"/>
                    </a:schemeClr>
                  </a:buClr>
                  <a:buFont typeface="+mj-lt"/>
                  <a:buAutoNum type="arabicPeriod" startAt="3"/>
                </a:pPr>
                <a:endParaRPr lang="en-US" altLang="zh-TW" sz="2400" b="1" dirty="0"/>
              </a:p>
              <a:p>
                <a:pPr marL="514350" indent="-514350">
                  <a:buClr>
                    <a:schemeClr val="tx2">
                      <a:lumMod val="60000"/>
                      <a:lumOff val="40000"/>
                    </a:schemeClr>
                  </a:buClr>
                  <a:buFont typeface="+mj-lt"/>
                  <a:buAutoNum type="arabicPeriod" startAt="3"/>
                </a:pPr>
                <a:endParaRPr lang="en-US" altLang="zh-TW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9867"/>
              </a:xfrm>
              <a:blipFill rotWithShape="0">
                <a:blip r:embed="rId2"/>
                <a:stretch>
                  <a:fillRect l="-963" t="-8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867" y="1989665"/>
            <a:ext cx="2174118" cy="2111666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77915"/>
              </p:ext>
            </p:extLst>
          </p:nvPr>
        </p:nvGraphicFramePr>
        <p:xfrm>
          <a:off x="1072253" y="3946073"/>
          <a:ext cx="7191214" cy="6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347"/>
                <a:gridCol w="635000"/>
                <a:gridCol w="626533"/>
                <a:gridCol w="643467"/>
                <a:gridCol w="626533"/>
                <a:gridCol w="643467"/>
                <a:gridCol w="660400"/>
                <a:gridCol w="638387"/>
                <a:gridCol w="377613"/>
                <a:gridCol w="643467"/>
                <a:gridCol w="626533"/>
                <a:gridCol w="643467"/>
              </a:tblGrid>
              <a:tr h="270933">
                <a:tc>
                  <a:txBody>
                    <a:bodyPr/>
                    <a:lstStyle/>
                    <a:p>
                      <a:r>
                        <a:rPr lang="en-US" altLang="zh-TW" sz="1400" dirty="0" err="1" smtClean="0"/>
                        <a:t>tvi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t10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t11</a:t>
                      </a:r>
                      <a:endParaRPr lang="zh-TW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LR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0.601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0.847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0.349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0.752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0.591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0.799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0.355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0.592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0.691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0.592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072253" y="2080707"/>
            <a:ext cx="3999196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indent="-5715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/>
              <a:t>T={</a:t>
            </a:r>
            <a:r>
              <a:rPr lang="en-US" altLang="zh-TW" sz="2000" dirty="0" smtClean="0"/>
              <a:t>t1,t2,t3,t4,t5,t6,t7,t8,t9,t10,t11}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148410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LexRank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sz="2400" dirty="0" smtClean="0"/>
                  <a:t>Build cosine </a:t>
                </a:r>
                <a:r>
                  <a:rPr lang="en-US" altLang="zh-TW" sz="2400" dirty="0"/>
                  <a:t>similarity </a:t>
                </a:r>
                <a:r>
                  <a:rPr lang="en-US" altLang="zh-TW" sz="2400" dirty="0" smtClean="0"/>
                  <a:t>Matrix and degree</a:t>
                </a:r>
              </a:p>
              <a:p>
                <a:endParaRPr lang="en-US" altLang="zh-TW" sz="2400" dirty="0"/>
              </a:p>
              <a:p>
                <a:endParaRPr lang="en-US" altLang="zh-TW" sz="2400" dirty="0" smtClean="0"/>
              </a:p>
              <a:p>
                <a:endParaRPr lang="en-US" altLang="zh-TW" sz="2400" dirty="0"/>
              </a:p>
              <a:p>
                <a:endParaRPr lang="en-US" altLang="zh-TW" sz="2400" dirty="0" smtClean="0"/>
              </a:p>
              <a:p>
                <a:r>
                  <a:rPr lang="en-US" altLang="zh-TW" sz="2400" dirty="0" smtClean="0"/>
                  <a:t>LR=</a:t>
                </a:r>
                <a:r>
                  <a:rPr lang="en-US" altLang="zh-TW" sz="2400" dirty="0" err="1" smtClean="0"/>
                  <a:t>PowerMethod</a:t>
                </a:r>
                <a:r>
                  <a:rPr lang="en-US" altLang="zh-TW" sz="2400" dirty="0" smtClean="0"/>
                  <a:t>(</a:t>
                </a:r>
                <a:r>
                  <a:rPr lang="en-US" altLang="zh-TW" sz="2400" dirty="0" err="1" smtClean="0"/>
                  <a:t>M,n</a:t>
                </a:r>
                <a:r>
                  <a:rPr lang="en-US" altLang="zh-TW" sz="2400" dirty="0" smtClean="0"/>
                  <a:t>,</a:t>
                </a: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altLang="zh-TW" sz="2400" dirty="0" smtClean="0"/>
                  <a:t>)</a:t>
                </a:r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9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23791"/>
              </p:ext>
            </p:extLst>
          </p:nvPr>
        </p:nvGraphicFramePr>
        <p:xfrm>
          <a:off x="2018726" y="2181506"/>
          <a:ext cx="2035497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551"/>
                <a:gridCol w="440757"/>
                <a:gridCol w="448772"/>
                <a:gridCol w="416715"/>
                <a:gridCol w="408702"/>
              </a:tblGrid>
              <a:tr h="253999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t4</a:t>
                      </a:r>
                      <a:endParaRPr lang="zh-TW" altLang="en-US" sz="1200" dirty="0"/>
                    </a:p>
                  </a:txBody>
                  <a:tcPr/>
                </a:tc>
              </a:tr>
              <a:tr h="266790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0.8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0.6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0.3</a:t>
                      </a:r>
                      <a:endParaRPr lang="zh-TW" altLang="en-US" sz="1200" dirty="0"/>
                    </a:p>
                  </a:txBody>
                  <a:tcPr/>
                </a:tc>
              </a:tr>
              <a:tr h="207523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0.8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0.7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0.4</a:t>
                      </a:r>
                      <a:endParaRPr lang="zh-TW" altLang="en-US" sz="1200" dirty="0"/>
                    </a:p>
                  </a:txBody>
                  <a:tcPr/>
                </a:tc>
              </a:tr>
              <a:tr h="232923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0.6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0.7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0.9</a:t>
                      </a:r>
                      <a:endParaRPr lang="zh-TW" altLang="en-US" sz="1200" dirty="0"/>
                    </a:p>
                  </a:txBody>
                  <a:tcPr/>
                </a:tc>
              </a:tr>
              <a:tr h="224456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t4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0.4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0.9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7" y="2036383"/>
            <a:ext cx="1850803" cy="1661847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83245"/>
              </p:ext>
            </p:extLst>
          </p:nvPr>
        </p:nvGraphicFramePr>
        <p:xfrm>
          <a:off x="4816575" y="2174138"/>
          <a:ext cx="1009649" cy="1386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958"/>
                <a:gridCol w="689691"/>
              </a:tblGrid>
              <a:tr h="289056">
                <a:tc>
                  <a:txBody>
                    <a:bodyPr/>
                    <a:lstStyle/>
                    <a:p>
                      <a:r>
                        <a:rPr lang="en-US" altLang="zh-TW" sz="1200" dirty="0" err="1" smtClean="0"/>
                        <a:t>i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degree</a:t>
                      </a:r>
                      <a:endParaRPr lang="zh-TW" altLang="en-US" sz="1200" dirty="0"/>
                    </a:p>
                  </a:txBody>
                  <a:tcPr/>
                </a:tc>
              </a:tr>
              <a:tr h="229790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/>
                </a:tc>
              </a:tr>
              <a:tr h="212856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/>
                </a:tc>
              </a:tr>
              <a:tr h="238256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4</a:t>
                      </a:r>
                      <a:endParaRPr lang="zh-TW" altLang="en-US" sz="1200" dirty="0"/>
                    </a:p>
                  </a:txBody>
                  <a:tcPr/>
                </a:tc>
              </a:tr>
              <a:tr h="246723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t4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向右箭號 12"/>
          <p:cNvSpPr/>
          <p:nvPr/>
        </p:nvSpPr>
        <p:spPr>
          <a:xfrm>
            <a:off x="4132482" y="2633961"/>
            <a:ext cx="621552" cy="2333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4041234" y="2867306"/>
            <a:ext cx="814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err="1" smtClean="0"/>
              <a:t>Sim</a:t>
            </a:r>
            <a:r>
              <a:rPr lang="en-US" altLang="zh-TW" sz="1050" dirty="0" smtClean="0"/>
              <a:t>[</a:t>
            </a:r>
            <a:r>
              <a:rPr lang="en-US" altLang="zh-TW" sz="1050" dirty="0" err="1" smtClean="0"/>
              <a:t>i</a:t>
            </a:r>
            <a:r>
              <a:rPr lang="en-US" altLang="zh-TW" sz="1050" dirty="0" smtClean="0"/>
              <a:t>][j] &gt; t</a:t>
            </a:r>
          </a:p>
          <a:p>
            <a:r>
              <a:rPr lang="en-US" altLang="zh-TW" sz="1050" dirty="0" smtClean="0"/>
              <a:t>(t=0.5)</a:t>
            </a:r>
            <a:endParaRPr lang="zh-TW" altLang="en-US" sz="1050" dirty="0"/>
          </a:p>
        </p:txBody>
      </p:sp>
      <p:sp>
        <p:nvSpPr>
          <p:cNvPr id="16" name="向右箭號 15"/>
          <p:cNvSpPr/>
          <p:nvPr/>
        </p:nvSpPr>
        <p:spPr>
          <a:xfrm>
            <a:off x="5889689" y="2633961"/>
            <a:ext cx="621552" cy="2333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11317"/>
              </p:ext>
            </p:extLst>
          </p:nvPr>
        </p:nvGraphicFramePr>
        <p:xfrm>
          <a:off x="6602251" y="2181506"/>
          <a:ext cx="2401412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176"/>
                <a:gridCol w="519990"/>
                <a:gridCol w="529446"/>
                <a:gridCol w="491627"/>
                <a:gridCol w="482173"/>
              </a:tblGrid>
              <a:tr h="253999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t4</a:t>
                      </a:r>
                      <a:endParaRPr lang="zh-TW" altLang="en-US" sz="1200" dirty="0"/>
                    </a:p>
                  </a:txBody>
                  <a:tcPr/>
                </a:tc>
              </a:tr>
              <a:tr h="266790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0.33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0.27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0.15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0.15</a:t>
                      </a:r>
                      <a:endParaRPr lang="zh-TW" altLang="en-US" sz="1200" dirty="0"/>
                    </a:p>
                  </a:txBody>
                  <a:tcPr/>
                </a:tc>
              </a:tr>
              <a:tr h="207523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0.27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0.33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0.18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</a:t>
                      </a:r>
                      <a:endParaRPr lang="zh-TW" altLang="en-US" sz="1200" dirty="0"/>
                    </a:p>
                  </a:txBody>
                  <a:tcPr/>
                </a:tc>
              </a:tr>
              <a:tr h="232923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0.25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0.45</a:t>
                      </a:r>
                      <a:endParaRPr lang="zh-TW" altLang="en-US" sz="1200" dirty="0"/>
                    </a:p>
                  </a:txBody>
                  <a:tcPr/>
                </a:tc>
              </a:tr>
              <a:tr h="224456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t4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0.13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0.5</a:t>
                      </a:r>
                      <a:endParaRPr lang="zh-TW" altLang="en-US" sz="12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5793265" y="2869174"/>
                <a:ext cx="814400" cy="435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105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050" b="0" i="1" smtClean="0">
                              <a:latin typeface="Cambria Math" panose="02040503050406030204" pitchFamily="18" charset="0"/>
                            </a:rPr>
                            <m:t>𝑠𝑖𝑚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105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105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altLang="zh-TW" sz="105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TW" sz="105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sz="105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altLang="zh-TW" sz="1050" b="0" i="1" smtClean="0">
                              <a:latin typeface="Cambria Math" panose="02040503050406030204" pitchFamily="18" charset="0"/>
                            </a:rPr>
                            <m:t>𝑑𝑒𝑔𝑟𝑒𝑒</m:t>
                          </m:r>
                          <m:r>
                            <a:rPr lang="en-US" altLang="zh-TW" sz="105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TW" sz="105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105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zh-TW" altLang="en-US" sz="105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265" y="2869174"/>
                <a:ext cx="814400" cy="435247"/>
              </a:xfrm>
              <a:prstGeom prst="rect">
                <a:avLst/>
              </a:prstGeom>
              <a:blipFill rotWithShape="0">
                <a:blip r:embed="rId4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7315200" y="185171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Matrix M</a:t>
            </a:r>
            <a:endParaRPr lang="zh-TW" altLang="en-US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10941"/>
              </p:ext>
            </p:extLst>
          </p:nvPr>
        </p:nvGraphicFramePr>
        <p:xfrm>
          <a:off x="842230" y="4316975"/>
          <a:ext cx="608538" cy="181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538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sz="1600" dirty="0" err="1" smtClean="0"/>
                        <a:t>p</a:t>
                      </a:r>
                      <a:r>
                        <a:rPr lang="en-US" altLang="zh-TW" sz="1600" baseline="-25000" dirty="0" err="1" smtClean="0"/>
                        <a:t>t</a:t>
                      </a:r>
                      <a:endParaRPr lang="zh-TW" alt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0.25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0.25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0.25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0.25</a:t>
                      </a:r>
                      <a:endParaRPr lang="zh-TW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1591733" y="5077950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r>
              <a:rPr lang="en-US" altLang="zh-TW" baseline="-25000" dirty="0" smtClean="0"/>
              <a:t>t+1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M</a:t>
            </a:r>
            <a:r>
              <a:rPr lang="en-US" altLang="zh-TW" baseline="30000" dirty="0" err="1" smtClean="0"/>
              <a:t>T</a:t>
            </a:r>
            <a:r>
              <a:rPr lang="en-US" altLang="zh-TW" dirty="0" err="1" smtClean="0"/>
              <a:t>p</a:t>
            </a:r>
            <a:r>
              <a:rPr lang="en-US" altLang="zh-TW" baseline="-25000" dirty="0" err="1" smtClean="0"/>
              <a:t>t</a:t>
            </a:r>
            <a:endParaRPr lang="zh-TW" altLang="en-US" baseline="-25000" dirty="0"/>
          </a:p>
        </p:txBody>
      </p:sp>
      <p:sp>
        <p:nvSpPr>
          <p:cNvPr id="22" name="向右箭號 21"/>
          <p:cNvSpPr/>
          <p:nvPr/>
        </p:nvSpPr>
        <p:spPr>
          <a:xfrm>
            <a:off x="1661374" y="4907370"/>
            <a:ext cx="1035395" cy="231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32571"/>
              </p:ext>
            </p:extLst>
          </p:nvPr>
        </p:nvGraphicFramePr>
        <p:xfrm>
          <a:off x="2804388" y="4307523"/>
          <a:ext cx="497612" cy="181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612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sz="1600" baseline="0" dirty="0" smtClean="0"/>
                        <a:t>p</a:t>
                      </a:r>
                      <a:r>
                        <a:rPr lang="en-US" altLang="zh-TW" sz="1600" baseline="-25000" dirty="0" smtClean="0"/>
                        <a:t>t+1</a:t>
                      </a:r>
                      <a:endParaRPr lang="zh-TW" alt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0.23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0.20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0.33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4" name="文字方塊 23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3713173" y="4677602"/>
                <a:ext cx="228492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zh-TW" dirty="0" smtClean="0"/>
                  <a:t>=||p</a:t>
                </a:r>
                <a:r>
                  <a:rPr lang="en-US" altLang="zh-TW" baseline="-25000" dirty="0" smtClean="0"/>
                  <a:t>t+1</a:t>
                </a:r>
                <a:r>
                  <a:rPr lang="en-US" altLang="zh-TW" dirty="0" smtClean="0"/>
                  <a:t>-p</a:t>
                </a:r>
                <a:r>
                  <a:rPr lang="en-US" altLang="zh-TW" baseline="-25000" dirty="0" smtClean="0"/>
                  <a:t>t</a:t>
                </a:r>
                <a:r>
                  <a:rPr lang="en-US" altLang="zh-TW" dirty="0" smtClean="0"/>
                  <a:t>||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dirty="0"/>
                  <a:t>Compare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zh-TW" altLang="en-US" dirty="0"/>
                  <a:t> </a:t>
                </a:r>
                <a:endParaRPr lang="en-US" altLang="zh-TW" dirty="0" smtClean="0"/>
              </a:p>
              <a:p>
                <a:r>
                  <a:rPr lang="zh-TW" altLang="en-US" dirty="0" smtClean="0"/>
                  <a:t>     </a:t>
                </a:r>
                <a:r>
                  <a:rPr lang="en-US" altLang="zh-TW" dirty="0" smtClean="0"/>
                  <a:t>if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zh-TW" dirty="0" smtClean="0"/>
                  <a:t>&lt;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altLang="zh-TW" dirty="0" smtClean="0"/>
                  <a:t>, p</a:t>
                </a:r>
                <a:r>
                  <a:rPr lang="en-US" altLang="zh-TW" baseline="-25000" dirty="0" smtClean="0"/>
                  <a:t>t+1</a:t>
                </a:r>
                <a:r>
                  <a:rPr lang="en-US" altLang="zh-TW" dirty="0" smtClean="0"/>
                  <a:t>=LR</a:t>
                </a: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173" y="4677602"/>
                <a:ext cx="2284921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1600" t="-3289" b="-92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69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 animBg="1"/>
      <p:bldP spid="18" grpId="0"/>
      <p:bldP spid="19" grpId="0"/>
      <p:bldP spid="21" grpId="0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92" y="1623122"/>
            <a:ext cx="3831160" cy="260874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Topic Evolvement Detection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sz="2400" dirty="0" smtClean="0"/>
                  <a:t>Continuous timeline</a:t>
                </a:r>
              </a:p>
              <a:p>
                <a:pPr lvl="1"/>
                <a:r>
                  <a:rPr lang="en-US" altLang="zh-TW" sz="2000" dirty="0" smtClean="0"/>
                  <a:t>Compute </a:t>
                </a:r>
                <a:r>
                  <a:rPr lang="en-US" altLang="zh-TW" sz="2000" dirty="0" err="1"/>
                  <a:t>D</a:t>
                </a:r>
                <a:r>
                  <a:rPr lang="en-US" altLang="zh-TW" sz="2000" baseline="-25000" dirty="0" err="1"/>
                  <a:t>cur</a:t>
                </a:r>
                <a:r>
                  <a:rPr lang="en-US" altLang="zh-TW" sz="2000" dirty="0"/>
                  <a:t> and </a:t>
                </a:r>
                <a:r>
                  <a:rPr lang="en-US" altLang="zh-TW" sz="2000" dirty="0" err="1"/>
                  <a:t>D</a:t>
                </a:r>
                <a:r>
                  <a:rPr lang="en-US" altLang="zh-TW" sz="2000" baseline="-25000" dirty="0" err="1"/>
                  <a:t>avg</a:t>
                </a:r>
                <a:r>
                  <a:rPr lang="en-US" altLang="zh-TW" sz="2000" dirty="0"/>
                  <a:t> </a:t>
                </a:r>
              </a:p>
              <a:p>
                <a:pPr marL="0" indent="0">
                  <a:buNone/>
                </a:pPr>
                <a:r>
                  <a:rPr lang="en-US" altLang="zh-TW" sz="2000" dirty="0" smtClean="0"/>
                  <a:t>	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TW" sz="2000" dirty="0"/>
                          <m:t>D</m:t>
                        </m:r>
                        <m:r>
                          <m:rPr>
                            <m:nor/>
                          </m:rPr>
                          <a:rPr lang="en-US" altLang="zh-TW" sz="2000" baseline="-25000" dirty="0"/>
                          <m:t>cur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TW" sz="2000" dirty="0"/>
                          <m:t>D</m:t>
                        </m:r>
                        <m:r>
                          <m:rPr>
                            <m:nor/>
                          </m:rPr>
                          <a:rPr lang="en-US" altLang="zh-TW" sz="2000" baseline="-25000" dirty="0"/>
                          <m:t>avg</m:t>
                        </m:r>
                      </m:den>
                    </m:f>
                  </m:oMath>
                </a14:m>
                <a:r>
                  <a:rPr lang="en-US" altLang="zh-TW" sz="2000" dirty="0"/>
                  <a:t> &gt; </a:t>
                </a:r>
                <a14:m>
                  <m:oMath xmlns:m="http://schemas.openxmlformats.org/officeDocument/2006/math">
                    <m:r>
                      <a:rPr lang="zh-TW" altLang="en-US" sz="200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, add time node</a:t>
                </a:r>
                <a:endParaRPr lang="zh-TW" altLang="en-US" sz="2000" dirty="0"/>
              </a:p>
            </p:txBody>
          </p:sp>
        </mc:Choice>
        <mc:Fallback xmlns="">
          <p:sp>
            <p:nvSpPr>
              <p:cNvPr id="7" name="內容版面配置區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9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479812" y="3756512"/>
                <a:ext cx="2941831" cy="108754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altLang="zh-TW" dirty="0" err="1"/>
                  <a:t>Kullback</a:t>
                </a:r>
                <a:r>
                  <a:rPr lang="en-US" altLang="zh-TW" dirty="0"/>
                  <a:t>–</a:t>
                </a:r>
                <a:r>
                  <a:rPr lang="en-US" altLang="zh-TW" dirty="0" err="1"/>
                  <a:t>Leibler</a:t>
                </a:r>
                <a:r>
                  <a:rPr lang="en-US" altLang="zh-TW" dirty="0"/>
                  <a:t> </a:t>
                </a:r>
                <a:r>
                  <a:rPr lang="en-US" altLang="zh-TW" dirty="0" err="1"/>
                  <a:t>divergenc</a:t>
                </a:r>
                <a:endParaRPr lang="en-US" altLang="zh-TW" dirty="0"/>
              </a:p>
              <a:p>
                <a:r>
                  <a:rPr lang="en-US" altLang="zh-TW" dirty="0" smtClean="0"/>
                  <a:t>D</a:t>
                </a:r>
                <a:r>
                  <a:rPr lang="en-US" altLang="zh-TW" baseline="-25000" dirty="0" smtClean="0"/>
                  <a:t>KL</a:t>
                </a:r>
                <a:r>
                  <a:rPr lang="en-US" altLang="zh-TW" dirty="0" smtClean="0"/>
                  <a:t>(</a:t>
                </a:r>
                <a:r>
                  <a:rPr lang="en-US" altLang="zh-TW" dirty="0" err="1" smtClean="0"/>
                  <a:t>S</a:t>
                </a:r>
                <a:r>
                  <a:rPr lang="en-US" altLang="zh-TW" baseline="-25000" dirty="0" err="1" smtClean="0"/>
                  <a:t>c</a:t>
                </a:r>
                <a:r>
                  <a:rPr lang="en-US" altLang="zh-TW" dirty="0" smtClean="0"/>
                  <a:t>||</a:t>
                </a:r>
                <a:r>
                  <a:rPr lang="en-US" altLang="zh-TW" dirty="0" err="1" smtClean="0"/>
                  <a:t>S</a:t>
                </a:r>
                <a:r>
                  <a:rPr lang="en-US" altLang="zh-TW" baseline="-25000" dirty="0" err="1" smtClean="0"/>
                  <a:t>p</a:t>
                </a:r>
                <a:r>
                  <a:rPr lang="en-US" altLang="zh-TW" dirty="0" smtClean="0"/>
                  <a:t>)</a:t>
                </a:r>
              </a:p>
              <a:p>
                <a:r>
                  <a:rPr lang="en-US" altLang="zh-TW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7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w</m:t>
                        </m:r>
                        <m:r>
                          <a:rPr lang="en-US" altLang="zh-TW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altLang="zh-TW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w</m:t>
                        </m:r>
                        <m:r>
                          <a:rPr lang="en-US" altLang="zh-TW" b="0" i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Sc</m:t>
                        </m:r>
                        <m:r>
                          <a:rPr lang="en-US" altLang="zh-TW" b="0" i="0" smtClean="0">
                            <a:latin typeface="Cambria Math" panose="02040503050406030204" pitchFamily="18" charset="0"/>
                          </a:rPr>
                          <m:t>)</m:t>
                        </m:r>
                        <m:func>
                          <m:func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w</m:t>
                                </m:r>
                                <m: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sc</m:t>
                                </m:r>
                                <m: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w</m:t>
                                </m:r>
                                <m: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sp</m:t>
                                </m:r>
                                <m:r>
                                  <a:rPr lang="en-US" altLang="zh-TW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den>
                            </m:f>
                          </m:e>
                        </m:func>
                      </m:e>
                    </m:nary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812" y="3756512"/>
                <a:ext cx="2941831" cy="1087542"/>
              </a:xfrm>
              <a:prstGeom prst="rect">
                <a:avLst/>
              </a:prstGeom>
              <a:blipFill rotWithShape="0">
                <a:blip r:embed="rId4"/>
                <a:stretch>
                  <a:fillRect l="-6818" t="-2210" r="-620" b="-524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040864" y="4455884"/>
            <a:ext cx="1915909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c</a:t>
            </a:r>
            <a:r>
              <a:rPr lang="en-US" altLang="zh-TW" sz="1200" dirty="0" smtClean="0"/>
              <a:t>urrent 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 dirty="0"/>
              <a:t>The iPhone 6 release date will be in 2014</a:t>
            </a:r>
            <a:endParaRPr lang="zh-TW" altLang="en-US" sz="12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724970" y="432314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err="1" smtClean="0">
                <a:solidFill>
                  <a:schemeClr val="accent2"/>
                </a:solidFill>
              </a:rPr>
              <a:t>S</a:t>
            </a:r>
            <a:r>
              <a:rPr lang="en-US" altLang="zh-TW" sz="1600" baseline="-25000" dirty="0" err="1" smtClean="0">
                <a:solidFill>
                  <a:schemeClr val="accent2"/>
                </a:solidFill>
              </a:rPr>
              <a:t>c</a:t>
            </a:r>
            <a:endParaRPr lang="zh-TW" altLang="en-US" sz="1600" baseline="-25000" dirty="0">
              <a:solidFill>
                <a:schemeClr val="accent2"/>
              </a:solidFill>
            </a:endParaRPr>
          </a:p>
        </p:txBody>
      </p:sp>
      <p:sp>
        <p:nvSpPr>
          <p:cNvPr id="14" name="向右箭號 13"/>
          <p:cNvSpPr/>
          <p:nvPr/>
        </p:nvSpPr>
        <p:spPr>
          <a:xfrm flipH="1">
            <a:off x="4496716" y="4277424"/>
            <a:ext cx="322303" cy="45719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4693291" y="3428473"/>
            <a:ext cx="2263481" cy="908349"/>
            <a:chOff x="4693291" y="3428473"/>
            <a:chExt cx="2263481" cy="908349"/>
          </a:xfrm>
        </p:grpSpPr>
        <p:sp>
          <p:nvSpPr>
            <p:cNvPr id="10" name="矩形 9"/>
            <p:cNvSpPr/>
            <p:nvPr/>
          </p:nvSpPr>
          <p:spPr>
            <a:xfrm>
              <a:off x="5040863" y="3547535"/>
              <a:ext cx="1915909" cy="789287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4693291" y="3428473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err="1" smtClean="0">
                  <a:solidFill>
                    <a:schemeClr val="accent6"/>
                  </a:solidFill>
                </a:rPr>
                <a:t>S</a:t>
              </a:r>
              <a:r>
                <a:rPr lang="en-US" altLang="zh-TW" sz="1600" baseline="-25000" dirty="0" err="1" smtClean="0">
                  <a:solidFill>
                    <a:schemeClr val="accent6"/>
                  </a:solidFill>
                </a:rPr>
                <a:t>p</a:t>
              </a:r>
              <a:endParaRPr lang="zh-TW" altLang="en-US" sz="1600" baseline="-250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7176795" y="3999977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Current </a:t>
            </a:r>
            <a:r>
              <a:rPr lang="en-US" altLang="zh-TW" dirty="0"/>
              <a:t>summary</a:t>
            </a:r>
          </a:p>
          <a:p>
            <a:r>
              <a:rPr lang="en-US" altLang="zh-TW" dirty="0" smtClean="0"/>
              <a:t>Add to timeline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40" y="4580463"/>
            <a:ext cx="1611156" cy="161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2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</a:t>
            </a:r>
            <a:r>
              <a:rPr lang="en-US" altLang="zh-TW" dirty="0" smtClean="0"/>
              <a:t>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Method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Tweet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Stream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Clustering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High-level Summarization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b="1" dirty="0">
                <a:solidFill>
                  <a:schemeClr val="tx2"/>
                </a:solidFill>
              </a:rPr>
              <a:t>Experiment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400" dirty="0" smtClean="0"/>
              <a:t>Datasets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sz="2400" dirty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sz="24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sz="2400" dirty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sz="24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400" dirty="0" smtClean="0"/>
              <a:t>Baseline</a:t>
            </a:r>
          </a:p>
          <a:p>
            <a:pPr lvl="1"/>
            <a:r>
              <a:rPr lang="en-US" altLang="zh-TW" sz="2000" dirty="0" err="1" smtClean="0"/>
              <a:t>ClusterSum</a:t>
            </a:r>
            <a:endParaRPr lang="en-US" altLang="zh-TW" sz="2000" dirty="0" smtClean="0"/>
          </a:p>
          <a:p>
            <a:pPr lvl="1"/>
            <a:r>
              <a:rPr lang="en-US" altLang="zh-TW" sz="2000" dirty="0" err="1" smtClean="0"/>
              <a:t>LexRank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DSDR</a:t>
            </a:r>
          </a:p>
          <a:p>
            <a:endParaRPr lang="en-US" altLang="zh-TW" sz="2400" dirty="0" smtClean="0"/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78" y="2207043"/>
            <a:ext cx="5380953" cy="1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5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66" y="3278630"/>
            <a:ext cx="7266667" cy="2866667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66" y="1802440"/>
            <a:ext cx="4980952" cy="147619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036308" y="2024968"/>
            <a:ext cx="251863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indows size=20000</a:t>
            </a:r>
          </a:p>
          <a:p>
            <a:r>
              <a:rPr lang="en-US" altLang="zh-TW" dirty="0" smtClean="0"/>
              <a:t>step size=4000~20000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73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</a:t>
            </a:r>
            <a:r>
              <a:rPr lang="en-US" altLang="zh-TW" dirty="0" smtClean="0"/>
              <a:t>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b="1" dirty="0" smtClean="0">
                <a:solidFill>
                  <a:schemeClr val="tx2"/>
                </a:solidFill>
              </a:rPr>
              <a:t>Introduction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Method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Tweet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Stream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Clustering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High-level Summarization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Experiment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</a:t>
            </a:r>
            <a:r>
              <a:rPr lang="en-US" altLang="zh-TW" dirty="0" smtClean="0"/>
              <a:t>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Method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Tweet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Stream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Clustering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High-level Summarization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Experiment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b="1" dirty="0">
                <a:solidFill>
                  <a:schemeClr val="tx2"/>
                </a:solidFill>
              </a:rPr>
              <a:t>Conclusion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/>
              <a:t>P</a:t>
            </a:r>
            <a:r>
              <a:rPr lang="en-US" altLang="zh-TW" sz="2000" dirty="0" smtClean="0"/>
              <a:t>roposed </a:t>
            </a:r>
            <a:r>
              <a:rPr lang="en-US" altLang="zh-TW" sz="2000" dirty="0"/>
              <a:t>a prototype called </a:t>
            </a:r>
            <a:r>
              <a:rPr lang="en-US" altLang="zh-TW" sz="2000" dirty="0" err="1"/>
              <a:t>Sumblr</a:t>
            </a:r>
            <a:r>
              <a:rPr lang="en-US" altLang="zh-TW" sz="2000" dirty="0"/>
              <a:t> which supported continuous tweet stream </a:t>
            </a:r>
            <a:r>
              <a:rPr lang="en-US" altLang="zh-TW" sz="2000" dirty="0" smtClean="0"/>
              <a:t>summarization.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sz="20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 err="1" smtClean="0"/>
              <a:t>Sumblr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employed a tweet stream clustering algorithm to compress tweets into TCVs and maintain them in an online </a:t>
            </a:r>
            <a:r>
              <a:rPr lang="en-US" altLang="zh-TW" sz="2000" dirty="0" smtClean="0"/>
              <a:t>fashion.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sz="20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 smtClean="0"/>
              <a:t>Used </a:t>
            </a:r>
            <a:r>
              <a:rPr lang="en-US" altLang="zh-TW" sz="2000" dirty="0"/>
              <a:t>a TCV-Rank summarization algorithm for generating online summaries and historical summaries with </a:t>
            </a:r>
            <a:r>
              <a:rPr lang="en-US" altLang="zh-TW" sz="2000" dirty="0" smtClean="0"/>
              <a:t>arbitrary time durations.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sz="20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 smtClean="0"/>
              <a:t>The </a:t>
            </a:r>
            <a:r>
              <a:rPr lang="en-US" altLang="zh-TW" sz="2000" dirty="0"/>
              <a:t>topic evolvement could be detected automatically, allowing </a:t>
            </a:r>
            <a:r>
              <a:rPr lang="en-US" altLang="zh-TW" sz="2000" dirty="0" err="1"/>
              <a:t>Sumblr</a:t>
            </a:r>
            <a:r>
              <a:rPr lang="en-US" altLang="zh-TW" sz="2000" dirty="0"/>
              <a:t> to produce dynamic timelines for tweet </a:t>
            </a:r>
            <a:r>
              <a:rPr lang="en-US" altLang="zh-TW" sz="2000" dirty="0" smtClean="0"/>
              <a:t>streams.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sz="2000" dirty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altLang="zh-TW" sz="2000" dirty="0" smtClean="0"/>
              <a:t>For </a:t>
            </a:r>
            <a:r>
              <a:rPr lang="en-US" altLang="zh-TW" sz="2000" dirty="0"/>
              <a:t>future work, we aim to develop a multi-topic version of </a:t>
            </a:r>
            <a:r>
              <a:rPr lang="en-US" altLang="zh-TW" sz="2000" dirty="0" err="1"/>
              <a:t>Sumblr</a:t>
            </a:r>
            <a:r>
              <a:rPr lang="en-US" altLang="zh-TW" sz="2000" dirty="0"/>
              <a:t> in a distributed system, and evaluate it on more complete and large-scale datasets.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 smtClean="0"/>
              <a:t>With the explosive growth of microblogging services, short text messages (also known as tweets) are being created and shared at an unprecedented rate.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endParaRPr lang="en-US" altLang="zh-TW" sz="20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 smtClean="0"/>
              <a:t>Tweets </a:t>
            </a:r>
            <a:r>
              <a:rPr lang="en-US" altLang="zh-TW" sz="2000" dirty="0"/>
              <a:t>in its raw form can be incredibly informative, but also </a:t>
            </a:r>
            <a:r>
              <a:rPr lang="en-US" altLang="zh-TW" sz="2000" dirty="0" smtClean="0"/>
              <a:t>overwhelming.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endParaRPr lang="en-US" altLang="zh-TW" sz="20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 smtClean="0"/>
              <a:t>Plowing </a:t>
            </a:r>
            <a:r>
              <a:rPr lang="en-US" altLang="zh-TW" sz="2000" dirty="0"/>
              <a:t>through so many tweets for interesting contents would be a nightmare, not to mention the enormous noises and redundancies that one could encounter.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/>
              <a:t>In this paper, </a:t>
            </a:r>
            <a:r>
              <a:rPr lang="en-US" altLang="zh-TW" sz="2000" dirty="0" smtClean="0"/>
              <a:t>we </a:t>
            </a:r>
            <a:r>
              <a:rPr lang="en-US" altLang="zh-TW" sz="2000" dirty="0"/>
              <a:t>study continuous tweet summarization as a </a:t>
            </a:r>
            <a:r>
              <a:rPr lang="en-US" altLang="zh-TW" sz="2000" dirty="0" smtClean="0"/>
              <a:t>solution.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 smtClean="0"/>
              <a:t>Traditional </a:t>
            </a:r>
            <a:r>
              <a:rPr lang="en-US" altLang="zh-TW" sz="2000" dirty="0"/>
              <a:t>document summarization methods focus on static and small-scale </a:t>
            </a:r>
            <a:r>
              <a:rPr lang="en-US" altLang="zh-TW" sz="2000" dirty="0" smtClean="0"/>
              <a:t>data.</a:t>
            </a:r>
            <a:endParaRPr lang="en-US" altLang="zh-TW" sz="2000" dirty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 smtClean="0"/>
              <a:t>Propose </a:t>
            </a:r>
            <a:r>
              <a:rPr lang="en-US" altLang="zh-TW" sz="2000" dirty="0"/>
              <a:t>a novel prototype called </a:t>
            </a:r>
            <a:r>
              <a:rPr lang="en-US" altLang="zh-TW" sz="2000" dirty="0" err="1" smtClean="0"/>
              <a:t>Sumblr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 </a:t>
            </a:r>
            <a:r>
              <a:rPr lang="en-US" altLang="zh-TW" sz="2000" dirty="0" err="1" smtClean="0"/>
              <a:t>SUMmarization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By stream </a:t>
            </a:r>
            <a:r>
              <a:rPr lang="en-US" altLang="zh-TW" sz="2000" dirty="0" err="1"/>
              <a:t>cLusteRing</a:t>
            </a:r>
            <a:r>
              <a:rPr lang="en-US" altLang="zh-TW" sz="2000" dirty="0"/>
              <a:t>) for tweet streams</a:t>
            </a:r>
            <a:r>
              <a:rPr lang="en-US" altLang="zh-TW" sz="2000" dirty="0" smtClean="0"/>
              <a:t>.</a:t>
            </a:r>
            <a:endParaRPr lang="zh-TW" altLang="en-US" sz="2000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07" y="3634542"/>
            <a:ext cx="4533429" cy="3086933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496095" y="6382921"/>
            <a:ext cx="3772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chemeClr val="accent1"/>
                </a:solidFill>
              </a:rPr>
              <a:t>A timeline example for topic “Apple</a:t>
            </a:r>
            <a:r>
              <a:rPr lang="en-US" altLang="zh-TW" sz="1600" dirty="0" smtClean="0">
                <a:solidFill>
                  <a:schemeClr val="accent1"/>
                </a:solidFill>
              </a:rPr>
              <a:t>”</a:t>
            </a:r>
            <a:endParaRPr lang="en-US" altLang="zh-TW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Framework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33" y="1849593"/>
            <a:ext cx="7388405" cy="4395632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</a:t>
            </a:r>
            <a:r>
              <a:rPr lang="en-US" altLang="zh-TW" dirty="0" smtClean="0"/>
              <a:t>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b="1" dirty="0">
                <a:solidFill>
                  <a:schemeClr val="tx2"/>
                </a:solidFill>
              </a:rPr>
              <a:t>Method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Tweet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Stream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Clustering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High-level Summarization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Experiment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Tweet Cluster Vector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400" dirty="0" smtClean="0"/>
                  <a:t>a tweet </a:t>
                </a:r>
                <a:r>
                  <a:rPr lang="en-US" altLang="zh-TW" sz="2400" dirty="0" err="1" smtClean="0"/>
                  <a:t>t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baseline="-25000" dirty="0" smtClean="0"/>
                  <a:t> </a:t>
                </a:r>
                <a:r>
                  <a:rPr lang="en-US" altLang="zh-TW" sz="2400" dirty="0" smtClean="0"/>
                  <a:t>=(</a:t>
                </a:r>
                <a:r>
                  <a:rPr lang="en-US" altLang="zh-TW" sz="2400" dirty="0" err="1" smtClean="0"/>
                  <a:t>tv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dirty="0" smtClean="0"/>
                  <a:t>, </a:t>
                </a:r>
                <a:r>
                  <a:rPr lang="en-US" altLang="zh-TW" sz="2400" dirty="0" err="1" smtClean="0"/>
                  <a:t>ts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dirty="0" err="1" smtClean="0"/>
                  <a:t>,w</a:t>
                </a:r>
                <a:r>
                  <a:rPr lang="en-US" altLang="zh-TW" sz="2400" baseline="-25000" dirty="0" err="1" smtClean="0"/>
                  <a:t>i</a:t>
                </a:r>
                <a:r>
                  <a:rPr lang="en-US" altLang="zh-TW" sz="2400" dirty="0" smtClean="0"/>
                  <a:t>)</a:t>
                </a:r>
              </a:p>
              <a:p>
                <a:pPr marL="0" indent="0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  <a:buNone/>
                </a:pPr>
                <a:r>
                  <a:rPr lang="en-US" altLang="zh-TW" sz="2800" dirty="0" smtClean="0"/>
                  <a:t>	</a:t>
                </a:r>
                <a:r>
                  <a:rPr lang="en-US" altLang="zh-TW" sz="2000" dirty="0" smtClean="0"/>
                  <a:t>Alice</a:t>
                </a:r>
                <a:r>
                  <a:rPr lang="en-US" altLang="zh-TW" sz="2000" dirty="0"/>
                  <a:t>: a b c b e a e b</a:t>
                </a:r>
                <a:r>
                  <a:rPr lang="en-US" altLang="zh-TW" sz="2000" dirty="0" smtClean="0"/>
                  <a:t>. </a:t>
                </a:r>
              </a:p>
              <a:p>
                <a:pPr marL="0" indent="0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  <a:buNone/>
                </a:pPr>
                <a:r>
                  <a:rPr lang="en-US" altLang="zh-TW" sz="2000" dirty="0"/>
                  <a:t>	</a:t>
                </a:r>
                <a:r>
                  <a:rPr lang="en-US" altLang="zh-TW" sz="2000" dirty="0" err="1" smtClean="0"/>
                  <a:t>tv</a:t>
                </a:r>
                <a:r>
                  <a:rPr lang="en-US" altLang="zh-TW" sz="2000" baseline="-25000" dirty="0" err="1" smtClean="0"/>
                  <a:t>i</a:t>
                </a:r>
                <a:r>
                  <a:rPr lang="en-US" altLang="zh-TW" sz="2000" dirty="0" smtClean="0"/>
                  <a:t>=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[                                                    ]</m:t>
                    </m:r>
                  </m:oMath>
                </a14:m>
                <a:endParaRPr lang="en-US" altLang="zh-TW" sz="2000" dirty="0" smtClean="0"/>
              </a:p>
              <a:p>
                <a:pPr marL="0" indent="0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  <a:buNone/>
                </a:pPr>
                <a:endParaRPr lang="en-US" altLang="zh-TW" sz="2800" dirty="0" smtClean="0"/>
              </a:p>
              <a:p>
                <a:pPr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600" dirty="0" smtClean="0"/>
                  <a:t>For a cluster C containing tweets</a:t>
                </a:r>
                <a:r>
                  <a:rPr lang="en-US" altLang="zh-TW" sz="2600" dirty="0"/>
                  <a:t> </a:t>
                </a:r>
                <a:r>
                  <a:rPr lang="en-US" altLang="zh-TW" sz="2600" dirty="0" smtClean="0"/>
                  <a:t>t</a:t>
                </a:r>
                <a:r>
                  <a:rPr lang="en-US" altLang="zh-TW" sz="2600" baseline="-25000" dirty="0" smtClean="0"/>
                  <a:t>1</a:t>
                </a:r>
                <a:r>
                  <a:rPr lang="en-US" altLang="zh-TW" sz="2600" dirty="0" smtClean="0"/>
                  <a:t>,</a:t>
                </a:r>
                <a:r>
                  <a:rPr lang="en-US" altLang="zh-TW" sz="2600" dirty="0"/>
                  <a:t> </a:t>
                </a:r>
                <a:r>
                  <a:rPr lang="en-US" altLang="zh-TW" sz="2600" dirty="0" smtClean="0"/>
                  <a:t>t</a:t>
                </a:r>
                <a:r>
                  <a:rPr lang="en-US" altLang="zh-TW" sz="2600" baseline="-25000" dirty="0" smtClean="0"/>
                  <a:t>2</a:t>
                </a:r>
                <a:r>
                  <a:rPr lang="en-US" altLang="zh-TW" sz="2600" dirty="0" smtClean="0"/>
                  <a:t>,… </a:t>
                </a:r>
                <a:r>
                  <a:rPr lang="en-US" altLang="zh-TW" sz="2600" dirty="0" err="1" smtClean="0"/>
                  <a:t>t</a:t>
                </a:r>
                <a:r>
                  <a:rPr lang="en-US" altLang="zh-TW" sz="2600" baseline="-25000" dirty="0" err="1" smtClean="0"/>
                  <a:t>n</a:t>
                </a:r>
                <a:endParaRPr lang="en-US" altLang="zh-TW" sz="2600" dirty="0" smtClean="0"/>
              </a:p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000" dirty="0"/>
                  <a:t>Tweet Cluster </a:t>
                </a:r>
                <a:r>
                  <a:rPr lang="en-US" altLang="zh-TW" sz="2000" dirty="0" smtClean="0"/>
                  <a:t>Vector(TCV)(c</a:t>
                </a:r>
                <a:r>
                  <a:rPr lang="en-US" altLang="zh-TW" sz="2000" dirty="0"/>
                  <a:t>)=(</a:t>
                </a:r>
                <a:r>
                  <a:rPr lang="en-US" altLang="zh-TW" sz="2000" dirty="0" smtClean="0"/>
                  <a:t>sum_v,wsum_v,ts1,ts2,ft_set)</a:t>
                </a:r>
              </a:p>
              <a:p>
                <a:pPr lvl="2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000" dirty="0"/>
                  <a:t>sum_v=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sz="20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en-US" altLang="zh-TW" sz="20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a:rPr lang="en-US" altLang="zh-TW" sz="20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sz="20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p>
                      <m:e>
                        <m:f>
                          <m:fPr>
                            <m:ctrlPr>
                              <a:rPr lang="en-US" altLang="zh-TW" sz="20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TW" sz="2000" dirty="0">
                                <a:ea typeface="Cambria Math" panose="02040503050406030204" pitchFamily="18" charset="0"/>
                              </a:rPr>
                              <m:t>tv</m:t>
                            </m:r>
                            <m:r>
                              <m:rPr>
                                <m:nor/>
                              </m:rPr>
                              <a:rPr lang="en-US" altLang="zh-TW" sz="2000" baseline="-25000" dirty="0">
                                <a:ea typeface="Cambria Math" panose="02040503050406030204" pitchFamily="18" charset="0"/>
                              </a:rPr>
                              <m:t>i</m:t>
                            </m:r>
                          </m:num>
                          <m:den>
                            <m:r>
                              <a:rPr lang="en-US" altLang="zh-TW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||</m:t>
                            </m:r>
                            <m:r>
                              <m:rPr>
                                <m:nor/>
                              </m:rPr>
                              <a:rPr lang="en-US" altLang="zh-TW" sz="2000" dirty="0">
                                <a:ea typeface="Cambria Math" panose="02040503050406030204" pitchFamily="18" charset="0"/>
                              </a:rPr>
                              <m:t>tv</m:t>
                            </m:r>
                            <m:r>
                              <m:rPr>
                                <m:nor/>
                              </m:rPr>
                              <a:rPr lang="en-US" altLang="zh-TW" sz="2000" baseline="-25000" dirty="0">
                                <a:ea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altLang="zh-TW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||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altLang="zh-TW" sz="2000" dirty="0"/>
                  <a:t> </a:t>
                </a:r>
                <a:r>
                  <a:rPr lang="en-US" altLang="zh-TW" sz="2000" dirty="0" smtClean="0"/>
                  <a:t>, wsum_v</a:t>
                </a:r>
                <a:r>
                  <a:rPr lang="en-US" altLang="zh-TW" sz="2000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en-US" altLang="zh-TW" sz="2000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TW" sz="2000" i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sz="2000" i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US" altLang="zh-TW" sz="2000" dirty="0"/>
                          <m:t>w</m:t>
                        </m:r>
                        <m:r>
                          <m:rPr>
                            <m:nor/>
                          </m:rPr>
                          <a:rPr lang="en-US" altLang="zh-TW" sz="2000" baseline="-25000" dirty="0"/>
                          <m:t>i</m:t>
                        </m:r>
                        <m:r>
                          <a:rPr lang="zh-TW" altLang="en-US" sz="2000" i="0" dirty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altLang="zh-TW" sz="2000" dirty="0"/>
                          <m:t>tv</m:t>
                        </m:r>
                        <m:r>
                          <m:rPr>
                            <m:nor/>
                          </m:rPr>
                          <a:rPr lang="en-US" altLang="zh-TW" sz="2000" baseline="-25000" dirty="0"/>
                          <m:t>i</m:t>
                        </m:r>
                      </m:e>
                    </m:nary>
                  </m:oMath>
                </a14:m>
                <a:endParaRPr lang="en-US" altLang="zh-TW" sz="2000" dirty="0" smtClean="0"/>
              </a:p>
              <a:p>
                <a:pPr lvl="2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000" dirty="0"/>
                  <a:t>The vector of cluster centroid(</a:t>
                </a:r>
                <a:r>
                  <a:rPr lang="en-US" altLang="zh-TW" sz="2000" dirty="0">
                    <a:ea typeface="Cambria Math" panose="02040503050406030204" pitchFamily="18" charset="0"/>
                  </a:rPr>
                  <a:t>cv</a:t>
                </a:r>
                <a:r>
                  <a:rPr lang="en-US" altLang="zh-TW" sz="2000" dirty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25"/>
                              </m:rPr>
                              <a:rPr lang="en-US" altLang="zh-TW" sz="2000" i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altLang="zh-TW" sz="2000" i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altLang="zh-TW" sz="2000" i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altLang="zh-TW" sz="2000"/>
                              <m:t>w</m:t>
                            </m:r>
                            <m:r>
                              <m:rPr>
                                <m:nor/>
                              </m:rPr>
                              <a:rPr lang="en-US" altLang="zh-TW" sz="2000" baseline="-25000" dirty="0"/>
                              <m:t>i</m:t>
                            </m:r>
                            <m:r>
                              <a:rPr lang="zh-TW" altLang="en-US" sz="2000" i="0" dirty="0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m:rPr>
                                <m:nor/>
                              </m:rPr>
                              <a:rPr lang="en-US" altLang="zh-TW" sz="2000" b="0" i="0" dirty="0" smtClean="0"/>
                              <m:t>tv</m:t>
                            </m:r>
                            <m:r>
                              <m:rPr>
                                <m:nor/>
                              </m:rPr>
                              <a:rPr lang="en-US" altLang="zh-TW" sz="2000" baseline="-25000" dirty="0"/>
                              <m:t>i</m:t>
                            </m:r>
                          </m:e>
                        </m:nary>
                      </m:num>
                      <m:den>
                        <m:r>
                          <m:rPr>
                            <m:sty m:val="p"/>
                          </m:rPr>
                          <a:rPr lang="en-US" altLang="zh-TW" sz="2000" i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altLang="zh-TW" sz="2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TW" sz="2000" i="0">
                            <a:latin typeface="Cambria Math" panose="02040503050406030204" pitchFamily="18" charset="0"/>
                          </a:rPr>
                          <m:t>wsum</m:t>
                        </m:r>
                        <m:r>
                          <a:rPr lang="en-US" altLang="zh-TW" sz="2000" i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altLang="zh-TW" sz="2000" i="0">
                            <a:latin typeface="Cambria Math" panose="02040503050406030204" pitchFamily="18" charset="0"/>
                          </a:rPr>
                          <m:t>v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TW" sz="2000" i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</m:oMath>
                </a14:m>
                <a:endParaRPr lang="en-US" altLang="zh-TW" sz="2000" dirty="0"/>
              </a:p>
              <a:p>
                <a:pPr lvl="2"/>
                <a:endParaRPr lang="en-US" altLang="zh-TW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67" t="-9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883067"/>
              </p:ext>
            </p:extLst>
          </p:nvPr>
        </p:nvGraphicFramePr>
        <p:xfrm>
          <a:off x="1966809" y="2545984"/>
          <a:ext cx="2832514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91198"/>
                <a:gridCol w="648182"/>
                <a:gridCol w="717630"/>
                <a:gridCol w="77550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a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e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1.301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1.477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1.301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717800" y="3107267"/>
            <a:ext cx="15440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 smtClean="0"/>
              <a:t>TF-IDF score</a:t>
            </a:r>
            <a:endParaRPr lang="zh-TW" altLang="en-US" dirty="0"/>
          </a:p>
        </p:txBody>
      </p:sp>
      <p:sp>
        <p:nvSpPr>
          <p:cNvPr id="7" name="向右箭號 6"/>
          <p:cNvSpPr/>
          <p:nvPr/>
        </p:nvSpPr>
        <p:spPr>
          <a:xfrm rot="13389211">
            <a:off x="2352383" y="3086912"/>
            <a:ext cx="355600" cy="16933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08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Tweet Cluster Vector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altLang="zh-TW" sz="2000" dirty="0" smtClean="0"/>
              <a:t>t1-Alice</a:t>
            </a:r>
            <a:r>
              <a:rPr lang="pt-BR" altLang="zh-TW" sz="2000" dirty="0"/>
              <a:t>: a b c b e a e b. </a:t>
            </a:r>
            <a:endParaRPr lang="pt-BR" altLang="zh-TW" sz="2000" dirty="0" smtClean="0"/>
          </a:p>
          <a:p>
            <a:pPr marL="0" indent="0">
              <a:buNone/>
            </a:pPr>
            <a:r>
              <a:rPr lang="pt-BR" altLang="zh-TW" sz="2000" dirty="0" smtClean="0"/>
              <a:t>t2-Tim  : a c c d d b e.    </a:t>
            </a:r>
          </a:p>
          <a:p>
            <a:pPr marL="0" indent="0">
              <a:buNone/>
            </a:pPr>
            <a:r>
              <a:rPr lang="pt-BR" altLang="zh-TW" sz="2000" dirty="0" smtClean="0"/>
              <a:t>t3-Judy: </a:t>
            </a:r>
            <a:r>
              <a:rPr lang="pt-BR" altLang="zh-TW" sz="2000" dirty="0"/>
              <a:t>b c d e a a a. </a:t>
            </a:r>
            <a:r>
              <a:rPr lang="pt-BR" altLang="zh-TW" sz="2000" dirty="0" smtClean="0"/>
              <a:t>   </a:t>
            </a:r>
            <a:endParaRPr lang="pt-BR" altLang="zh-TW" sz="2000" dirty="0"/>
          </a:p>
          <a:p>
            <a:pPr marL="0" indent="0">
              <a:buNone/>
            </a:pPr>
            <a:r>
              <a:rPr lang="pt-BR" altLang="zh-TW" sz="2000" dirty="0" smtClean="0"/>
              <a:t>t4-Tina : b </a:t>
            </a:r>
            <a:r>
              <a:rPr lang="pt-BR" altLang="zh-TW" sz="2000" dirty="0"/>
              <a:t>b </a:t>
            </a:r>
            <a:r>
              <a:rPr lang="pt-BR" altLang="zh-TW" sz="2000" dirty="0" smtClean="0"/>
              <a:t>d </a:t>
            </a:r>
            <a:r>
              <a:rPr lang="pt-BR" altLang="zh-TW" sz="2000" dirty="0"/>
              <a:t>e </a:t>
            </a:r>
            <a:r>
              <a:rPr lang="pt-BR" altLang="zh-TW" sz="2000" dirty="0" smtClean="0"/>
              <a:t>e </a:t>
            </a:r>
            <a:r>
              <a:rPr lang="pt-BR" altLang="zh-TW" sz="2000" dirty="0"/>
              <a:t>b b. </a:t>
            </a:r>
            <a:r>
              <a:rPr lang="pt-BR" altLang="zh-TW" sz="2000" dirty="0" smtClean="0"/>
              <a:t>   </a:t>
            </a:r>
            <a:endParaRPr lang="pt-BR" altLang="zh-TW" sz="2000" dirty="0"/>
          </a:p>
          <a:p>
            <a:pPr marL="0" indent="0">
              <a:buNone/>
            </a:pPr>
            <a:r>
              <a:rPr lang="pt-BR" altLang="zh-TW" sz="2000" dirty="0" smtClean="0"/>
              <a:t>t5-Sam : </a:t>
            </a:r>
            <a:r>
              <a:rPr lang="pt-BR" altLang="zh-TW" sz="2000" dirty="0"/>
              <a:t>c c c b b b . </a:t>
            </a:r>
            <a:r>
              <a:rPr lang="pt-BR" altLang="zh-TW" sz="2000" dirty="0" smtClean="0"/>
              <a:t>     </a:t>
            </a:r>
          </a:p>
          <a:p>
            <a:pPr marL="0" indent="0">
              <a:buNone/>
            </a:pPr>
            <a:r>
              <a:rPr lang="pt-BR" altLang="zh-TW" sz="2000" dirty="0" smtClean="0"/>
              <a:t> 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827412"/>
              </p:ext>
            </p:extLst>
          </p:nvPr>
        </p:nvGraphicFramePr>
        <p:xfrm>
          <a:off x="4786132" y="1560268"/>
          <a:ext cx="3987478" cy="16459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53028"/>
                <a:gridCol w="601883"/>
                <a:gridCol w="590309"/>
                <a:gridCol w="567160"/>
                <a:gridCol w="625033"/>
                <a:gridCol w="601883"/>
                <a:gridCol w="648182"/>
              </a:tblGrid>
              <a:tr h="0"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|</a:t>
                      </a:r>
                      <a:r>
                        <a:rPr lang="en-US" sz="1200" kern="100" dirty="0" err="1">
                          <a:effectLst/>
                        </a:rPr>
                        <a:t>tvi</a:t>
                      </a:r>
                      <a:r>
                        <a:rPr lang="en-US" sz="1200" kern="100" dirty="0">
                          <a:effectLst/>
                        </a:rPr>
                        <a:t>|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1.301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1.477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1.301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2.563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2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1.301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1.301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2.527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1.477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2.486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6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1.602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1.301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2.293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4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1.477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1.477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2.089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74352"/>
              </p:ext>
            </p:extLst>
          </p:nvPr>
        </p:nvGraphicFramePr>
        <p:xfrm>
          <a:off x="4679807" y="3829680"/>
          <a:ext cx="3738574" cy="56528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00405"/>
                <a:gridCol w="572762"/>
                <a:gridCol w="601883"/>
                <a:gridCol w="694481"/>
                <a:gridCol w="590309"/>
                <a:gridCol w="578734"/>
              </a:tblGrid>
              <a:tr h="0"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sum_v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1.497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2.780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2.014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1.353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1.873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向下箭號 13"/>
          <p:cNvSpPr/>
          <p:nvPr/>
        </p:nvSpPr>
        <p:spPr>
          <a:xfrm>
            <a:off x="7342208" y="3386776"/>
            <a:ext cx="277792" cy="3356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417641" y="3250704"/>
                <a:ext cx="1715534" cy="522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/>
                  <a:t>sum_v=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sz="1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en-US" altLang="zh-TW" sz="160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TW" sz="160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sz="160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f>
                          <m:fPr>
                            <m:ctrlPr>
                              <a:rPr lang="en-US" altLang="zh-TW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TW" sz="1600" dirty="0"/>
                              <m:t>tv</m:t>
                            </m:r>
                            <m:r>
                              <m:rPr>
                                <m:nor/>
                              </m:rPr>
                              <a:rPr lang="en-US" altLang="zh-TW" sz="1600" baseline="-25000" dirty="0"/>
                              <m:t>i</m:t>
                            </m:r>
                          </m:num>
                          <m:den>
                            <m:r>
                              <a:rPr lang="en-US" altLang="zh-TW" sz="1600">
                                <a:latin typeface="Cambria Math" panose="02040503050406030204" pitchFamily="18" charset="0"/>
                              </a:rPr>
                              <m:t>||</m:t>
                            </m:r>
                            <m:r>
                              <m:rPr>
                                <m:nor/>
                              </m:rPr>
                              <a:rPr lang="en-US" altLang="zh-TW" sz="1600" dirty="0"/>
                              <m:t>tv</m:t>
                            </m:r>
                            <m:r>
                              <m:rPr>
                                <m:nor/>
                              </m:rPr>
                              <a:rPr lang="en-US" altLang="zh-TW" sz="1600" baseline="-25000" dirty="0"/>
                              <m:t>i</m:t>
                            </m:r>
                            <m:r>
                              <a:rPr lang="en-US" altLang="zh-TW" sz="1600">
                                <a:latin typeface="Cambria Math" panose="02040503050406030204" pitchFamily="18" charset="0"/>
                              </a:rPr>
                              <m:t>||</m:t>
                            </m:r>
                          </m:den>
                        </m:f>
                      </m:e>
                    </m:nary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641" y="3250704"/>
                <a:ext cx="1715534" cy="522644"/>
              </a:xfrm>
              <a:prstGeom prst="rect">
                <a:avLst/>
              </a:prstGeom>
              <a:blipFill rotWithShape="0">
                <a:blip r:embed="rId3"/>
                <a:stretch>
                  <a:fillRect l="-2135" t="-51163" b="-941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向下箭號 15"/>
          <p:cNvSpPr/>
          <p:nvPr/>
        </p:nvSpPr>
        <p:spPr>
          <a:xfrm>
            <a:off x="8495818" y="3250704"/>
            <a:ext cx="190982" cy="153088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74799"/>
              </p:ext>
            </p:extLst>
          </p:nvPr>
        </p:nvGraphicFramePr>
        <p:xfrm>
          <a:off x="4958443" y="4875212"/>
          <a:ext cx="3820955" cy="5486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34687"/>
                <a:gridCol w="601883"/>
                <a:gridCol w="613459"/>
                <a:gridCol w="613458"/>
                <a:gridCol w="567159"/>
                <a:gridCol w="590309"/>
              </a:tblGrid>
              <a:tr h="0"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wsum_v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3.778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6.556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4.778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3.301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4.602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6343473" y="4467377"/>
                <a:ext cx="19974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/>
                  <a:t>wsum_v=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sz="1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en-US" altLang="zh-TW" sz="1600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TW" sz="1600" i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sz="1600" i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US" altLang="zh-TW" sz="1600" dirty="0"/>
                          <m:t>w</m:t>
                        </m:r>
                        <m:r>
                          <m:rPr>
                            <m:nor/>
                          </m:rPr>
                          <a:rPr lang="en-US" altLang="zh-TW" sz="1600" baseline="-25000" dirty="0"/>
                          <m:t>i</m:t>
                        </m:r>
                        <m:r>
                          <a:rPr lang="zh-TW" altLang="en-US" sz="1600" i="0" dirty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altLang="zh-TW" sz="1600" dirty="0"/>
                          <m:t>tv</m:t>
                        </m:r>
                        <m:r>
                          <m:rPr>
                            <m:nor/>
                          </m:rPr>
                          <a:rPr lang="en-US" altLang="zh-TW" sz="1600" baseline="-25000" dirty="0"/>
                          <m:t>i</m:t>
                        </m:r>
                      </m:e>
                    </m:nary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473" y="4467377"/>
                <a:ext cx="1997470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1835" t="-109091" b="-1745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47423"/>
              </p:ext>
            </p:extLst>
          </p:nvPr>
        </p:nvGraphicFramePr>
        <p:xfrm>
          <a:off x="4672174" y="6031769"/>
          <a:ext cx="3449256" cy="554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326"/>
                <a:gridCol w="578734"/>
                <a:gridCol w="613458"/>
                <a:gridCol w="601884"/>
                <a:gridCol w="601883"/>
                <a:gridCol w="572971"/>
              </a:tblGrid>
              <a:tr h="0"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cv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0.756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1.311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0.956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0.660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0.920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向下箭號 21"/>
          <p:cNvSpPr/>
          <p:nvPr/>
        </p:nvSpPr>
        <p:spPr>
          <a:xfrm>
            <a:off x="7836764" y="5469144"/>
            <a:ext cx="284221" cy="400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025513" y="5509018"/>
                <a:ext cx="1455591" cy="514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1600" b="0" i="0" smtClean="0">
                          <a:latin typeface="Cambria Math" panose="02040503050406030204" pitchFamily="18" charset="0"/>
                        </a:rPr>
                        <m:t>cv</m:t>
                      </m:r>
                      <m:r>
                        <a:rPr lang="en-US" altLang="zh-TW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zh-TW" sz="1600" i="0">
                              <a:latin typeface="Cambria Math" panose="02040503050406030204" pitchFamily="18" charset="0"/>
                            </a:rPr>
                            <m:t>wsum</m:t>
                          </m:r>
                          <m:r>
                            <a:rPr lang="en-US" altLang="zh-TW" sz="1600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sty m:val="p"/>
                            </m:rPr>
                            <a:rPr lang="en-US" altLang="zh-TW" sz="1600" i="0">
                              <a:latin typeface="Cambria Math" panose="02040503050406030204" pitchFamily="18" charset="0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TW" sz="1600" i="0"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513" y="5509018"/>
                <a:ext cx="1455591" cy="5145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69120"/>
              </p:ext>
            </p:extLst>
          </p:nvPr>
        </p:nvGraphicFramePr>
        <p:xfrm>
          <a:off x="566582" y="3732858"/>
          <a:ext cx="1366046" cy="177616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12750"/>
                <a:gridCol w="953296"/>
              </a:tblGrid>
              <a:tr h="29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sim(cv,ti)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0.934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t2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0.951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t3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0.943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t4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0.815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t5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0.757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5" name="向右箭號 24"/>
          <p:cNvSpPr/>
          <p:nvPr/>
        </p:nvSpPr>
        <p:spPr>
          <a:xfrm rot="1055671" flipH="1" flipV="1">
            <a:off x="2003936" y="5683728"/>
            <a:ext cx="2618412" cy="1855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3159889" y="5339741"/>
                <a:ext cx="11261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1600" b="0" i="0" smtClean="0">
                          <a:latin typeface="Cambria Math" panose="02040503050406030204" pitchFamily="18" charset="0"/>
                        </a:rPr>
                        <m:t>sim</m:t>
                      </m:r>
                      <m:r>
                        <a:rPr lang="en-US" altLang="zh-TW" sz="16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zh-TW" sz="1600" b="0" i="0" smtClean="0">
                          <a:latin typeface="Cambria Math" panose="02040503050406030204" pitchFamily="18" charset="0"/>
                        </a:rPr>
                        <m:t>cv</m:t>
                      </m:r>
                      <m:r>
                        <a:rPr lang="en-US" altLang="zh-TW" sz="16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altLang="zh-TW" sz="1600" b="0" i="0" smtClean="0">
                          <a:latin typeface="Cambria Math" panose="02040503050406030204" pitchFamily="18" charset="0"/>
                        </a:rPr>
                        <m:t>ti</m:t>
                      </m:r>
                      <m:r>
                        <a:rPr lang="en-US" altLang="zh-TW" sz="16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889" y="5339741"/>
                <a:ext cx="1126141" cy="338554"/>
              </a:xfrm>
              <a:prstGeom prst="rect">
                <a:avLst/>
              </a:prstGeom>
              <a:blipFill rotWithShape="0">
                <a:blip r:embed="rId6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文字方塊 26"/>
          <p:cNvSpPr txBox="1"/>
          <p:nvPr/>
        </p:nvSpPr>
        <p:spPr>
          <a:xfrm>
            <a:off x="2258516" y="4159600"/>
            <a:ext cx="1999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Suppose m=3:</a:t>
            </a:r>
          </a:p>
          <a:p>
            <a:r>
              <a:rPr lang="en-US" altLang="zh-TW" dirty="0" err="1" smtClean="0"/>
              <a:t>ft_set</a:t>
            </a:r>
            <a:r>
              <a:rPr lang="en-US" altLang="zh-TW" dirty="0" smtClean="0"/>
              <a:t> = {t2, t1, t3}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8" grpId="0"/>
      <p:bldP spid="22" grpId="0" animBg="1"/>
      <p:bldP spid="23" grpId="0"/>
      <p:bldP spid="25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Pryamidal</a:t>
            </a:r>
            <a:r>
              <a:rPr lang="en-US" altLang="zh-TW" dirty="0" smtClean="0"/>
              <a:t> Time Frame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2400" dirty="0"/>
                  <a:t>The </a:t>
                </a:r>
                <a:r>
                  <a:rPr lang="en-US" altLang="zh-TW" sz="2400" b="1" dirty="0"/>
                  <a:t>Pyramidal Time Frame (PTF) </a:t>
                </a:r>
                <a:r>
                  <a:rPr lang="en-US" altLang="zh-TW" sz="2400" dirty="0" smtClean="0"/>
                  <a:t>stores snapshots </a:t>
                </a:r>
                <a:r>
                  <a:rPr lang="en-US" altLang="zh-TW" sz="2400" dirty="0"/>
                  <a:t>at differing levels of granularity depending on </a:t>
                </a:r>
                <a:r>
                  <a:rPr lang="en-US" altLang="zh-TW" sz="2400" dirty="0" smtClean="0"/>
                  <a:t>the </a:t>
                </a:r>
                <a:r>
                  <a:rPr lang="en-US" altLang="zh-TW" sz="2400" dirty="0" err="1" smtClean="0"/>
                  <a:t>recency</a:t>
                </a:r>
                <a:r>
                  <a:rPr lang="en-US" altLang="zh-TW" sz="2400" dirty="0" smtClean="0"/>
                  <a:t>.</a:t>
                </a:r>
              </a:p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1800" dirty="0" smtClean="0"/>
                  <a:t>The </a:t>
                </a:r>
                <a:r>
                  <a:rPr lang="en-US" altLang="zh-TW" sz="1800" dirty="0"/>
                  <a:t>maximum order of any snapshot stored at T </a:t>
                </a:r>
                <a:r>
                  <a:rPr lang="en-US" altLang="zh-TW" sz="1800" dirty="0" smtClean="0"/>
                  <a:t>is log</a:t>
                </a:r>
                <a14:m>
                  <m:oMath xmlns:m="http://schemas.openxmlformats.org/officeDocument/2006/math">
                    <m:r>
                      <a:rPr lang="zh-TW" altLang="el-GR" sz="1800" i="1" baseline="-2500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TW" sz="1800" dirty="0" smtClean="0"/>
                  <a:t>(T</a:t>
                </a:r>
                <a:r>
                  <a:rPr lang="en-US" altLang="zh-TW" sz="1800" dirty="0"/>
                  <a:t>); </a:t>
                </a:r>
              </a:p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1800" dirty="0" smtClean="0"/>
                  <a:t>The maximum </a:t>
                </a:r>
                <a:r>
                  <a:rPr lang="en-US" altLang="zh-TW" sz="1800" dirty="0"/>
                  <a:t>number of snapshots maintained at T is </a:t>
                </a:r>
                <a:r>
                  <a:rPr lang="en-US" altLang="zh-TW" sz="1800" dirty="0" smtClean="0"/>
                  <a:t>(</a:t>
                </a:r>
                <a14:m>
                  <m:oMath xmlns:m="http://schemas.openxmlformats.org/officeDocument/2006/math">
                    <m:r>
                      <a:rPr lang="zh-TW" altLang="el-GR" sz="18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sz="1800" i="1" baseline="30000" dirty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zh-TW" sz="1800" dirty="0" smtClean="0"/>
                  <a:t>+1) ‧</a:t>
                </a:r>
                <a:r>
                  <a:rPr lang="zh-TW" altLang="en-US" sz="1800" dirty="0" smtClean="0"/>
                  <a:t> </a:t>
                </a:r>
                <a:r>
                  <a:rPr lang="en-US" altLang="zh-TW" sz="1800" dirty="0" smtClean="0"/>
                  <a:t>log</a:t>
                </a:r>
                <a14:m>
                  <m:oMath xmlns:m="http://schemas.openxmlformats.org/officeDocument/2006/math">
                    <m:r>
                      <a:rPr lang="zh-TW" altLang="el-GR" sz="1800" i="1" baseline="-2500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TW" sz="1800" dirty="0" smtClean="0"/>
                  <a:t>(T)</a:t>
                </a:r>
              </a:p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1800" dirty="0" smtClean="0"/>
                  <a:t>Each</a:t>
                </a:r>
                <a:r>
                  <a:rPr lang="zh-TW" altLang="en-US" sz="1800" dirty="0" smtClean="0"/>
                  <a:t> </a:t>
                </a:r>
                <a:r>
                  <a:rPr lang="en-US" altLang="zh-TW" sz="1800" dirty="0" smtClean="0"/>
                  <a:t>snapshot </a:t>
                </a:r>
                <a:r>
                  <a:rPr lang="en-US" altLang="zh-TW" sz="1800" dirty="0"/>
                  <a:t>of the </a:t>
                </a:r>
                <a:r>
                  <a:rPr lang="en-US" altLang="zh-TW" sz="1800" dirty="0" err="1"/>
                  <a:t>i-th</a:t>
                </a:r>
                <a:r>
                  <a:rPr lang="en-US" altLang="zh-TW" sz="1800" dirty="0"/>
                  <a:t> order is taken at a moment in </a:t>
                </a:r>
                <a:r>
                  <a:rPr lang="en-US" altLang="zh-TW" sz="1800" dirty="0" smtClean="0"/>
                  <a:t>time</a:t>
                </a:r>
                <a:r>
                  <a:rPr lang="zh-TW" altLang="en-US" sz="1800" dirty="0" smtClean="0"/>
                  <a:t> </a:t>
                </a:r>
                <a:r>
                  <a:rPr lang="en-US" altLang="zh-TW" sz="1800" dirty="0" smtClean="0"/>
                  <a:t>when </a:t>
                </a:r>
                <a:r>
                  <a:rPr lang="en-US" altLang="zh-TW" sz="1800" dirty="0"/>
                  <a:t>the timestamp from the beginning of the </a:t>
                </a:r>
                <a:r>
                  <a:rPr lang="en-US" altLang="zh-TW" sz="1800" dirty="0" smtClean="0"/>
                  <a:t>stream</a:t>
                </a:r>
                <a:r>
                  <a:rPr lang="zh-TW" altLang="en-US" sz="1800" dirty="0" smtClean="0"/>
                  <a:t> </a:t>
                </a:r>
                <a:r>
                  <a:rPr lang="en-US" altLang="zh-TW" sz="1800" dirty="0" smtClean="0"/>
                  <a:t>is </a:t>
                </a:r>
                <a:r>
                  <a:rPr lang="en-US" altLang="zh-TW" sz="1800" dirty="0"/>
                  <a:t>exactly divisible by </a:t>
                </a:r>
                <a:r>
                  <a:rPr lang="en-US" altLang="zh-TW" sz="1800" dirty="0" smtClean="0"/>
                  <a:t>α</a:t>
                </a:r>
                <a:r>
                  <a:rPr lang="en-US" altLang="zh-TW" sz="1800" baseline="30000" dirty="0" err="1" smtClean="0"/>
                  <a:t>i</a:t>
                </a:r>
                <a:endParaRPr lang="en-US" altLang="zh-TW" sz="1800" baseline="30000" dirty="0" smtClean="0"/>
              </a:p>
              <a:p>
                <a:pPr lvl="1">
                  <a:buClr>
                    <a:schemeClr val="tx2">
                      <a:lumMod val="60000"/>
                      <a:lumOff val="40000"/>
                    </a:schemeClr>
                  </a:buClr>
                  <a:buSzPct val="80000"/>
                </a:pPr>
                <a:r>
                  <a:rPr lang="en-US" altLang="zh-TW" sz="1800" dirty="0"/>
                  <a:t>Each</a:t>
                </a:r>
                <a:r>
                  <a:rPr lang="zh-TW" altLang="en-US" sz="1800" dirty="0"/>
                  <a:t> </a:t>
                </a:r>
                <a:r>
                  <a:rPr lang="en-US" altLang="zh-TW" sz="1800" dirty="0" err="1" smtClean="0"/>
                  <a:t>i-th</a:t>
                </a:r>
                <a:r>
                  <a:rPr lang="en-US" altLang="zh-TW" sz="1800" dirty="0" smtClean="0"/>
                  <a:t> order </a:t>
                </a:r>
                <a:r>
                  <a:rPr lang="en-US" altLang="zh-TW" sz="1800" dirty="0"/>
                  <a:t>stored </a:t>
                </a:r>
                <a:r>
                  <a:rPr lang="en-US" altLang="zh-TW" sz="1800" dirty="0" smtClean="0"/>
                  <a:t>the </a:t>
                </a:r>
                <a:r>
                  <a:rPr lang="en-US" altLang="zh-TW" sz="1800" dirty="0"/>
                  <a:t>maximum number of snapshots </a:t>
                </a:r>
                <a:r>
                  <a:rPr lang="en-US" altLang="zh-TW" sz="1800" dirty="0" smtClean="0"/>
                  <a:t>is (</a:t>
                </a:r>
                <a14:m>
                  <m:oMath xmlns:m="http://schemas.openxmlformats.org/officeDocument/2006/math">
                    <m:r>
                      <a:rPr lang="zh-TW" altLang="el-GR" sz="18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sz="1800" i="1" baseline="30000" dirty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zh-TW" sz="1800" dirty="0"/>
                  <a:t>+1) </a:t>
                </a:r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19" t="-9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66" y="4181374"/>
            <a:ext cx="4933333" cy="15428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825065" y="4257771"/>
                <a:ext cx="2861735" cy="203132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TW" altLang="el-GR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TW" dirty="0" smtClean="0"/>
                  <a:t>=3,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zh-TW" dirty="0" smtClean="0"/>
                  <a:t>=2</a:t>
                </a:r>
              </a:p>
              <a:p>
                <a:r>
                  <a:rPr lang="en-US" altLang="zh-TW" dirty="0" smtClean="0"/>
                  <a:t>Start timestamp=1</a:t>
                </a:r>
              </a:p>
              <a:p>
                <a:r>
                  <a:rPr lang="en-US" altLang="zh-TW" dirty="0" smtClean="0"/>
                  <a:t>Current timestamp=86</a:t>
                </a:r>
              </a:p>
              <a:p>
                <a:endParaRPr lang="en-US" altLang="zh-TW" dirty="0"/>
              </a:p>
              <a:p>
                <a:r>
                  <a:rPr lang="en-US" altLang="zh-TW" dirty="0"/>
                  <a:t>log</a:t>
                </a:r>
                <a:r>
                  <a:rPr lang="en-US" altLang="zh-TW" baseline="-25000" dirty="0"/>
                  <a:t>3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/>
                  <a:t>(86</a:t>
                </a:r>
                <a:r>
                  <a:rPr lang="en-US" altLang="zh-TW" dirty="0" smtClean="0"/>
                  <a:t>)</a:t>
                </a:r>
                <a:r>
                  <a:rPr lang="en-US" altLang="zh-TW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altLang="zh-TW" dirty="0" smtClean="0"/>
                  <a:t>4.05</a:t>
                </a:r>
              </a:p>
              <a:p>
                <a:r>
                  <a:rPr lang="en-US" altLang="zh-TW" dirty="0" smtClean="0"/>
                  <a:t>(3</a:t>
                </a:r>
                <a:r>
                  <a:rPr lang="en-US" altLang="zh-TW" baseline="30000" dirty="0" smtClean="0"/>
                  <a:t>2</a:t>
                </a:r>
                <a:r>
                  <a:rPr lang="en-US" altLang="zh-TW" dirty="0" smtClean="0"/>
                  <a:t>+1)*</a:t>
                </a:r>
                <a:r>
                  <a:rPr lang="en-US" altLang="zh-TW" dirty="0"/>
                  <a:t>log</a:t>
                </a:r>
                <a:r>
                  <a:rPr lang="en-US" altLang="zh-TW" baseline="-25000" dirty="0"/>
                  <a:t>3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/>
                  <a:t>(86</a:t>
                </a:r>
                <a:r>
                  <a:rPr lang="en-US" altLang="zh-TW" dirty="0" smtClean="0"/>
                  <a:t>)</a:t>
                </a:r>
                <a:r>
                  <a:rPr lang="en-US" altLang="zh-TW" dirty="0"/>
                  <a:t> )</a:t>
                </a:r>
                <a:r>
                  <a:rPr lang="en-US" altLang="zh-TW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altLang="zh-TW" dirty="0" smtClean="0"/>
                  <a:t>40.5</a:t>
                </a:r>
              </a:p>
              <a:p>
                <a:r>
                  <a:rPr lang="en-US" altLang="zh-TW" dirty="0"/>
                  <a:t>(3</a:t>
                </a:r>
                <a:r>
                  <a:rPr lang="en-US" altLang="zh-TW" baseline="30000" dirty="0"/>
                  <a:t>2</a:t>
                </a:r>
                <a:r>
                  <a:rPr lang="en-US" altLang="zh-TW" dirty="0"/>
                  <a:t>+1</a:t>
                </a:r>
                <a:r>
                  <a:rPr lang="en-US" altLang="zh-TW" dirty="0" smtClean="0"/>
                  <a:t>)=10</a:t>
                </a:r>
                <a:endParaRPr lang="en-US" altLang="zh-TW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065" y="4257771"/>
                <a:ext cx="2861735" cy="2031325"/>
              </a:xfrm>
              <a:prstGeom prst="rect">
                <a:avLst/>
              </a:prstGeom>
              <a:blipFill rotWithShape="0">
                <a:blip r:embed="rId4"/>
                <a:stretch>
                  <a:fillRect l="-1699" t="-1190" b="-32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接點 7"/>
          <p:cNvCxnSpPr>
            <a:stCxn id="5" idx="1"/>
            <a:endCxn id="5" idx="3"/>
          </p:cNvCxnSpPr>
          <p:nvPr/>
        </p:nvCxnSpPr>
        <p:spPr>
          <a:xfrm>
            <a:off x="5825065" y="5273434"/>
            <a:ext cx="286173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7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design006-simple blue-</Template>
  <TotalTime>1565</TotalTime>
  <Words>1323</Words>
  <Application>Microsoft Office PowerPoint</Application>
  <PresentationFormat>如螢幕大小 (4:3)</PresentationFormat>
  <Paragraphs>457</Paragraphs>
  <Slides>21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標準デザイン</vt:lpstr>
      <vt:lpstr>Sumblr: Continuous Summarization of Evolving Tweet Streams</vt:lpstr>
      <vt:lpstr>Outline</vt:lpstr>
      <vt:lpstr>Introduction</vt:lpstr>
      <vt:lpstr>Introduction</vt:lpstr>
      <vt:lpstr>Framework</vt:lpstr>
      <vt:lpstr>Outline</vt:lpstr>
      <vt:lpstr>Tweet Cluster Vector</vt:lpstr>
      <vt:lpstr>Tweet Cluster Vector</vt:lpstr>
      <vt:lpstr>Pryamidal Time Frame</vt:lpstr>
      <vt:lpstr>Tweet Stream Clustering</vt:lpstr>
      <vt:lpstr>Tweet Stream Clustering</vt:lpstr>
      <vt:lpstr>High-level Summarization</vt:lpstr>
      <vt:lpstr>TCV-Rank Summarization</vt:lpstr>
      <vt:lpstr>TCV-Rank Summarization</vt:lpstr>
      <vt:lpstr>LexRank</vt:lpstr>
      <vt:lpstr>Topic Evolvement Detection</vt:lpstr>
      <vt:lpstr>Outline</vt:lpstr>
      <vt:lpstr>Experiment</vt:lpstr>
      <vt:lpstr>Experiment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Sumblr: Continuous Summarization of Evolving Tweet Streams</dc:title>
  <dc:creator>Alice</dc:creator>
  <cp:lastModifiedBy>Alice</cp:lastModifiedBy>
  <cp:revision>105</cp:revision>
  <dcterms:created xsi:type="dcterms:W3CDTF">2014-08-07T09:30:16Z</dcterms:created>
  <dcterms:modified xsi:type="dcterms:W3CDTF">2014-08-20T07:35:16Z</dcterms:modified>
</cp:coreProperties>
</file>